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BF1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19A89F6E-4FF6-4A20-81DC-DFA2FEF09B38}" type="datetimeFigureOut">
              <a:rPr lang="ru-RU" smtClean="0"/>
              <a:pPr/>
              <a:t>07.06.2015</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6E3424D2-7E02-4B7B-8E0F-46D5F0A1704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19A89F6E-4FF6-4A20-81DC-DFA2FEF09B38}" type="datetimeFigureOut">
              <a:rPr lang="ru-RU" smtClean="0"/>
              <a:pPr/>
              <a:t>07.06.2015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3424D2-7E02-4B7B-8E0F-46D5F0A1704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19A89F6E-4FF6-4A20-81DC-DFA2FEF09B38}" type="datetimeFigureOut">
              <a:rPr lang="ru-RU" smtClean="0"/>
              <a:pPr/>
              <a:t>07.06.2015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3424D2-7E02-4B7B-8E0F-46D5F0A1704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19A89F6E-4FF6-4A20-81DC-DFA2FEF09B38}" type="datetimeFigureOut">
              <a:rPr lang="ru-RU" smtClean="0"/>
              <a:pPr/>
              <a:t>07.06.2015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3424D2-7E02-4B7B-8E0F-46D5F0A1704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19A89F6E-4FF6-4A20-81DC-DFA2FEF09B38}" type="datetimeFigureOut">
              <a:rPr lang="ru-RU" smtClean="0"/>
              <a:pPr/>
              <a:t>07.06.2015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3424D2-7E02-4B7B-8E0F-46D5F0A1704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19A89F6E-4FF6-4A20-81DC-DFA2FEF09B38}" type="datetimeFigureOut">
              <a:rPr lang="ru-RU" smtClean="0"/>
              <a:pPr/>
              <a:t>07.06.2015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3424D2-7E02-4B7B-8E0F-46D5F0A1704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19A89F6E-4FF6-4A20-81DC-DFA2FEF09B38}" type="datetimeFigureOut">
              <a:rPr lang="ru-RU" smtClean="0"/>
              <a:pPr/>
              <a:t>07.06.2015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E3424D2-7E02-4B7B-8E0F-46D5F0A1704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19A89F6E-4FF6-4A20-81DC-DFA2FEF09B38}" type="datetimeFigureOut">
              <a:rPr lang="ru-RU" smtClean="0"/>
              <a:pPr/>
              <a:t>07.06.2015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E3424D2-7E02-4B7B-8E0F-46D5F0A1704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89F6E-4FF6-4A20-81DC-DFA2FEF09B38}" type="datetimeFigureOut">
              <a:rPr lang="ru-RU" smtClean="0"/>
              <a:pPr/>
              <a:t>07.06.2015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E3424D2-7E02-4B7B-8E0F-46D5F0A1704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19A89F6E-4FF6-4A20-81DC-DFA2FEF09B38}" type="datetimeFigureOut">
              <a:rPr lang="ru-RU" smtClean="0"/>
              <a:pPr/>
              <a:t>07.06.2015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3424D2-7E02-4B7B-8E0F-46D5F0A1704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19A89F6E-4FF6-4A20-81DC-DFA2FEF09B38}" type="datetimeFigureOut">
              <a:rPr lang="ru-RU" smtClean="0"/>
              <a:pPr/>
              <a:t>07.06.2015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6E3424D2-7E02-4B7B-8E0F-46D5F0A17046}" type="slidenum">
              <a:rPr lang="ru-RU" smtClean="0"/>
              <a:pPr/>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9A89F6E-4FF6-4A20-81DC-DFA2FEF09B38}" type="datetimeFigureOut">
              <a:rPr lang="ru-RU" smtClean="0"/>
              <a:pPr/>
              <a:t>07.06.2015</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E3424D2-7E02-4B7B-8E0F-46D5F0A17046}" type="slidenum">
              <a:rPr lang="ru-RU" smtClean="0"/>
              <a:pPr/>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Рисунок 11" descr="Описание: http://www.rastut-goda.ru/images/stories/flexicontent/l_1----3.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5292080" cy="68566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Прямоугольник 2"/>
          <p:cNvSpPr/>
          <p:nvPr/>
        </p:nvSpPr>
        <p:spPr>
          <a:xfrm>
            <a:off x="5724128" y="1124744"/>
            <a:ext cx="3024336" cy="4896544"/>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lnSpc>
                <a:spcPct val="115000"/>
              </a:lnSpc>
              <a:spcBef>
                <a:spcPts val="750"/>
              </a:spcBef>
              <a:spcAft>
                <a:spcPts val="375"/>
              </a:spcAft>
            </a:pPr>
            <a:r>
              <a:rPr lang="ru-RU" sz="2400" b="1" dirty="0" smtClean="0">
                <a:solidFill>
                  <a:srgbClr val="002060"/>
                </a:solidFill>
                <a:effectLst/>
                <a:latin typeface="Monotype Corsiva" pitchFamily="66" charset="0"/>
                <a:ea typeface="Calibri"/>
                <a:cs typeface="Times New Roman"/>
              </a:rPr>
              <a:t>Крашенинникова Г.Г.</a:t>
            </a:r>
          </a:p>
          <a:p>
            <a:pPr algn="ctr">
              <a:lnSpc>
                <a:spcPct val="115000"/>
              </a:lnSpc>
              <a:spcBef>
                <a:spcPts val="750"/>
              </a:spcBef>
              <a:spcAft>
                <a:spcPts val="375"/>
              </a:spcAft>
            </a:pPr>
            <a:r>
              <a:rPr lang="ru-RU" sz="1600" b="1" dirty="0">
                <a:solidFill>
                  <a:srgbClr val="002060"/>
                </a:solidFill>
                <a:latin typeface="Monotype Corsiva" pitchFamily="66" charset="0"/>
                <a:ea typeface="Calibri"/>
                <a:cs typeface="Times New Roman"/>
              </a:rPr>
              <a:t>в</a:t>
            </a:r>
            <a:r>
              <a:rPr lang="ru-RU" sz="1600" b="1" dirty="0" smtClean="0">
                <a:solidFill>
                  <a:srgbClr val="002060"/>
                </a:solidFill>
                <a:latin typeface="Monotype Corsiva" pitchFamily="66" charset="0"/>
                <a:ea typeface="Calibri"/>
                <a:cs typeface="Times New Roman"/>
              </a:rPr>
              <a:t>оспитатель 1 кв. категории</a:t>
            </a:r>
            <a:endParaRPr lang="ru-RU" sz="1600" b="1" dirty="0">
              <a:solidFill>
                <a:srgbClr val="002060"/>
              </a:solidFill>
              <a:effectLst/>
              <a:latin typeface="Monotype Corsiva" pitchFamily="66" charset="0"/>
              <a:ea typeface="Calibri"/>
              <a:cs typeface="Times New Roman"/>
            </a:endParaRPr>
          </a:p>
        </p:txBody>
      </p:sp>
    </p:spTree>
    <p:extLst>
      <p:ext uri="{BB962C8B-B14F-4D97-AF65-F5344CB8AC3E}">
        <p14:creationId xmlns:p14="http://schemas.microsoft.com/office/powerpoint/2010/main" xmlns="" val="4269915521"/>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27584" y="1844824"/>
            <a:ext cx="7704856" cy="446449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nSpc>
                <a:spcPct val="115000"/>
              </a:lnSpc>
              <a:spcAft>
                <a:spcPts val="0"/>
              </a:spcAft>
              <a:buSzPts val="1000"/>
              <a:buFont typeface="Wingdings"/>
              <a:buChar char=""/>
              <a:tabLst>
                <a:tab pos="457200" algn="l"/>
              </a:tabLst>
            </a:pPr>
            <a:r>
              <a:rPr lang="ru-RU" sz="1400" dirty="0">
                <a:solidFill>
                  <a:srgbClr val="000000"/>
                </a:solidFill>
                <a:latin typeface="Arial"/>
                <a:ea typeface="Times New Roman"/>
                <a:cs typeface="Times New Roman"/>
              </a:rPr>
              <a:t>личный пример взрослых</a:t>
            </a:r>
            <a:endParaRPr lang="ru-RU" sz="1400" dirty="0">
              <a:latin typeface="Calibri"/>
              <a:ea typeface="Calibri"/>
              <a:cs typeface="Times New Roman"/>
            </a:endParaRPr>
          </a:p>
          <a:p>
            <a:pPr marL="342900" lvl="0" indent="-342900">
              <a:lnSpc>
                <a:spcPct val="115000"/>
              </a:lnSpc>
              <a:spcAft>
                <a:spcPts val="0"/>
              </a:spcAft>
              <a:buSzPts val="1000"/>
              <a:buFont typeface="Wingdings"/>
              <a:buChar char=""/>
              <a:tabLst>
                <a:tab pos="457200" algn="l"/>
              </a:tabLst>
            </a:pPr>
            <a:r>
              <a:rPr lang="ru-RU" sz="1400" dirty="0">
                <a:solidFill>
                  <a:srgbClr val="000000"/>
                </a:solidFill>
                <a:latin typeface="Arial"/>
                <a:ea typeface="Times New Roman"/>
                <a:cs typeface="Times New Roman"/>
              </a:rPr>
              <a:t>непосредственно образовательная деятельность</a:t>
            </a:r>
            <a:endParaRPr lang="ru-RU" sz="1400" dirty="0">
              <a:latin typeface="Calibri"/>
              <a:ea typeface="Calibri"/>
              <a:cs typeface="Times New Roman"/>
            </a:endParaRPr>
          </a:p>
          <a:p>
            <a:pPr marL="342900" lvl="0" indent="-342900">
              <a:lnSpc>
                <a:spcPct val="115000"/>
              </a:lnSpc>
              <a:spcAft>
                <a:spcPts val="0"/>
              </a:spcAft>
              <a:buSzPts val="1000"/>
              <a:buFont typeface="Wingdings"/>
              <a:buChar char=""/>
              <a:tabLst>
                <a:tab pos="457200" algn="l"/>
              </a:tabLst>
            </a:pPr>
            <a:r>
              <a:rPr lang="ru-RU" sz="1400" dirty="0">
                <a:solidFill>
                  <a:srgbClr val="000000"/>
                </a:solidFill>
                <a:latin typeface="Arial"/>
                <a:ea typeface="Times New Roman"/>
                <a:cs typeface="Times New Roman"/>
              </a:rPr>
              <a:t>показ</a:t>
            </a:r>
            <a:endParaRPr lang="ru-RU" sz="1400" dirty="0">
              <a:latin typeface="Calibri"/>
              <a:ea typeface="Calibri"/>
              <a:cs typeface="Times New Roman"/>
            </a:endParaRPr>
          </a:p>
          <a:p>
            <a:pPr marL="342900" lvl="0" indent="-342900">
              <a:lnSpc>
                <a:spcPct val="115000"/>
              </a:lnSpc>
              <a:spcAft>
                <a:spcPts val="0"/>
              </a:spcAft>
              <a:buSzPts val="1000"/>
              <a:buFont typeface="Wingdings"/>
              <a:buChar char=""/>
              <a:tabLst>
                <a:tab pos="457200" algn="l"/>
              </a:tabLst>
            </a:pPr>
            <a:r>
              <a:rPr lang="ru-RU" sz="1400" dirty="0">
                <a:solidFill>
                  <a:srgbClr val="000000"/>
                </a:solidFill>
                <a:latin typeface="Arial"/>
                <a:ea typeface="Times New Roman"/>
                <a:cs typeface="Times New Roman"/>
              </a:rPr>
              <a:t>объяснение</a:t>
            </a:r>
            <a:endParaRPr lang="ru-RU" sz="1400" dirty="0">
              <a:latin typeface="Calibri"/>
              <a:ea typeface="Calibri"/>
              <a:cs typeface="Times New Roman"/>
            </a:endParaRPr>
          </a:p>
          <a:p>
            <a:pPr marL="342900" lvl="0" indent="-342900">
              <a:lnSpc>
                <a:spcPct val="115000"/>
              </a:lnSpc>
              <a:spcAft>
                <a:spcPts val="0"/>
              </a:spcAft>
              <a:buSzPts val="1000"/>
              <a:buFont typeface="Wingdings"/>
              <a:buChar char=""/>
              <a:tabLst>
                <a:tab pos="457200" algn="l"/>
              </a:tabLst>
            </a:pPr>
            <a:r>
              <a:rPr lang="ru-RU" sz="1400" dirty="0">
                <a:solidFill>
                  <a:srgbClr val="000000"/>
                </a:solidFill>
                <a:latin typeface="Arial"/>
                <a:ea typeface="Times New Roman"/>
                <a:cs typeface="Times New Roman"/>
              </a:rPr>
              <a:t>пояснение</a:t>
            </a:r>
            <a:endParaRPr lang="ru-RU" sz="1400" dirty="0">
              <a:latin typeface="Calibri"/>
              <a:ea typeface="Calibri"/>
              <a:cs typeface="Times New Roman"/>
            </a:endParaRPr>
          </a:p>
          <a:p>
            <a:pPr marL="342900" lvl="0" indent="-342900">
              <a:lnSpc>
                <a:spcPct val="115000"/>
              </a:lnSpc>
              <a:spcAft>
                <a:spcPts val="0"/>
              </a:spcAft>
              <a:buSzPts val="1000"/>
              <a:buFont typeface="Wingdings"/>
              <a:buChar char=""/>
              <a:tabLst>
                <a:tab pos="457200" algn="l"/>
              </a:tabLst>
            </a:pPr>
            <a:r>
              <a:rPr lang="ru-RU" sz="1400" dirty="0">
                <a:solidFill>
                  <a:srgbClr val="000000"/>
                </a:solidFill>
                <a:latin typeface="Arial"/>
                <a:ea typeface="Times New Roman"/>
                <a:cs typeface="Times New Roman"/>
              </a:rPr>
              <a:t>поощрение</a:t>
            </a:r>
            <a:endParaRPr lang="ru-RU" sz="1400" dirty="0">
              <a:latin typeface="Calibri"/>
              <a:ea typeface="Calibri"/>
              <a:cs typeface="Times New Roman"/>
            </a:endParaRPr>
          </a:p>
          <a:p>
            <a:pPr marL="342900" lvl="0" indent="-342900">
              <a:lnSpc>
                <a:spcPct val="115000"/>
              </a:lnSpc>
              <a:spcAft>
                <a:spcPts val="0"/>
              </a:spcAft>
              <a:buSzPts val="1000"/>
              <a:buFont typeface="Wingdings"/>
              <a:buChar char=""/>
              <a:tabLst>
                <a:tab pos="457200" algn="l"/>
              </a:tabLst>
            </a:pPr>
            <a:r>
              <a:rPr lang="ru-RU" sz="1400" dirty="0">
                <a:solidFill>
                  <a:srgbClr val="000000"/>
                </a:solidFill>
                <a:latin typeface="Arial"/>
                <a:ea typeface="Times New Roman"/>
                <a:cs typeface="Times New Roman"/>
              </a:rPr>
              <a:t>беседы</a:t>
            </a:r>
            <a:endParaRPr lang="ru-RU" sz="1400" dirty="0">
              <a:latin typeface="Calibri"/>
              <a:ea typeface="Calibri"/>
              <a:cs typeface="Times New Roman"/>
            </a:endParaRPr>
          </a:p>
          <a:p>
            <a:pPr marL="342900" lvl="0" indent="-342900">
              <a:lnSpc>
                <a:spcPct val="115000"/>
              </a:lnSpc>
              <a:spcAft>
                <a:spcPts val="0"/>
              </a:spcAft>
              <a:buSzPts val="1000"/>
              <a:buFont typeface="Wingdings"/>
              <a:buChar char=""/>
              <a:tabLst>
                <a:tab pos="457200" algn="l"/>
              </a:tabLst>
            </a:pPr>
            <a:r>
              <a:rPr lang="ru-RU" sz="1400" dirty="0">
                <a:solidFill>
                  <a:srgbClr val="000000"/>
                </a:solidFill>
                <a:latin typeface="Arial"/>
                <a:ea typeface="Times New Roman"/>
                <a:cs typeface="Times New Roman"/>
              </a:rPr>
              <a:t>упражнения в действиях</a:t>
            </a:r>
            <a:endParaRPr lang="ru-RU" sz="1400" dirty="0">
              <a:latin typeface="Calibri"/>
              <a:ea typeface="Calibri"/>
              <a:cs typeface="Times New Roman"/>
            </a:endParaRPr>
          </a:p>
          <a:p>
            <a:pPr marL="342900" lvl="0" indent="-342900">
              <a:lnSpc>
                <a:spcPct val="115000"/>
              </a:lnSpc>
              <a:spcAft>
                <a:spcPts val="0"/>
              </a:spcAft>
              <a:buSzPts val="1000"/>
              <a:buFont typeface="Wingdings"/>
              <a:buChar char=""/>
              <a:tabLst>
                <a:tab pos="457200" algn="l"/>
              </a:tabLst>
            </a:pPr>
            <a:r>
              <a:rPr lang="ru-RU" sz="1400" dirty="0">
                <a:solidFill>
                  <a:srgbClr val="000000"/>
                </a:solidFill>
                <a:latin typeface="Arial"/>
                <a:ea typeface="Times New Roman"/>
                <a:cs typeface="Times New Roman"/>
              </a:rPr>
              <a:t>дидактические игры</a:t>
            </a:r>
            <a:endParaRPr lang="ru-RU" sz="1400" dirty="0">
              <a:latin typeface="Calibri"/>
              <a:ea typeface="Calibri"/>
              <a:cs typeface="Times New Roman"/>
            </a:endParaRPr>
          </a:p>
          <a:p>
            <a:pPr marL="342900" lvl="0" indent="-342900">
              <a:lnSpc>
                <a:spcPct val="115000"/>
              </a:lnSpc>
              <a:spcAft>
                <a:spcPts val="0"/>
              </a:spcAft>
              <a:buSzPts val="1000"/>
              <a:buFont typeface="Wingdings"/>
              <a:buChar char=""/>
              <a:tabLst>
                <a:tab pos="457200" algn="l"/>
              </a:tabLst>
            </a:pPr>
            <a:r>
              <a:rPr lang="ru-RU" sz="1400" dirty="0" err="1">
                <a:solidFill>
                  <a:srgbClr val="000000"/>
                </a:solidFill>
                <a:latin typeface="Arial"/>
                <a:ea typeface="Times New Roman"/>
                <a:cs typeface="Times New Roman"/>
              </a:rPr>
              <a:t>потешки</a:t>
            </a:r>
            <a:endParaRPr lang="ru-RU" sz="1400" dirty="0">
              <a:latin typeface="Calibri"/>
              <a:ea typeface="Calibri"/>
              <a:cs typeface="Times New Roman"/>
            </a:endParaRPr>
          </a:p>
          <a:p>
            <a:pPr marL="342900" lvl="0" indent="-342900">
              <a:lnSpc>
                <a:spcPct val="115000"/>
              </a:lnSpc>
              <a:spcAft>
                <a:spcPts val="0"/>
              </a:spcAft>
              <a:buSzPts val="1000"/>
              <a:buFont typeface="Wingdings"/>
              <a:buChar char=""/>
              <a:tabLst>
                <a:tab pos="457200" algn="l"/>
              </a:tabLst>
            </a:pPr>
            <a:r>
              <a:rPr lang="ru-RU" sz="1400" dirty="0">
                <a:solidFill>
                  <a:srgbClr val="000000"/>
                </a:solidFill>
                <a:latin typeface="Arial"/>
                <a:ea typeface="Times New Roman"/>
                <a:cs typeface="Times New Roman"/>
              </a:rPr>
              <a:t>стихотворения</a:t>
            </a:r>
            <a:endParaRPr lang="ru-RU" sz="1400" dirty="0">
              <a:latin typeface="Calibri"/>
              <a:ea typeface="Calibri"/>
              <a:cs typeface="Times New Roman"/>
            </a:endParaRPr>
          </a:p>
          <a:p>
            <a:pPr marL="342900" lvl="0" indent="-342900">
              <a:lnSpc>
                <a:spcPct val="115000"/>
              </a:lnSpc>
              <a:spcAft>
                <a:spcPts val="0"/>
              </a:spcAft>
              <a:buSzPts val="1000"/>
              <a:buFont typeface="Wingdings"/>
              <a:buChar char=""/>
              <a:tabLst>
                <a:tab pos="457200" algn="l"/>
              </a:tabLst>
            </a:pPr>
            <a:r>
              <a:rPr lang="ru-RU" sz="1400" dirty="0">
                <a:solidFill>
                  <a:srgbClr val="000000"/>
                </a:solidFill>
                <a:latin typeface="Arial"/>
                <a:ea typeface="Times New Roman"/>
                <a:cs typeface="Times New Roman"/>
              </a:rPr>
              <a:t>пословицы, поговорки</a:t>
            </a:r>
            <a:endParaRPr lang="ru-RU" sz="1400" dirty="0">
              <a:latin typeface="Calibri"/>
              <a:ea typeface="Calibri"/>
              <a:cs typeface="Times New Roman"/>
            </a:endParaRPr>
          </a:p>
          <a:p>
            <a:pPr marL="342900" lvl="0" indent="-342900">
              <a:lnSpc>
                <a:spcPct val="115000"/>
              </a:lnSpc>
              <a:spcAft>
                <a:spcPts val="0"/>
              </a:spcAft>
              <a:buSzPts val="1000"/>
              <a:buFont typeface="Wingdings"/>
              <a:buChar char=""/>
              <a:tabLst>
                <a:tab pos="457200" algn="l"/>
              </a:tabLst>
            </a:pPr>
            <a:r>
              <a:rPr lang="ru-RU" sz="1400" dirty="0">
                <a:solidFill>
                  <a:srgbClr val="000000"/>
                </a:solidFill>
                <a:latin typeface="Arial"/>
                <a:ea typeface="Times New Roman"/>
                <a:cs typeface="Times New Roman"/>
              </a:rPr>
              <a:t>игровые приемы</a:t>
            </a:r>
            <a:endParaRPr lang="ru-RU" sz="1400" dirty="0">
              <a:latin typeface="Calibri"/>
              <a:ea typeface="Calibri"/>
              <a:cs typeface="Times New Roman"/>
            </a:endParaRPr>
          </a:p>
          <a:p>
            <a:pPr marL="342900" lvl="0" indent="-342900">
              <a:lnSpc>
                <a:spcPct val="115000"/>
              </a:lnSpc>
              <a:spcAft>
                <a:spcPts val="0"/>
              </a:spcAft>
              <a:buSzPts val="1000"/>
              <a:buFont typeface="Wingdings"/>
              <a:buChar char=""/>
              <a:tabLst>
                <a:tab pos="457200" algn="l"/>
              </a:tabLst>
            </a:pPr>
            <a:r>
              <a:rPr lang="ru-RU" sz="1400" dirty="0">
                <a:solidFill>
                  <a:srgbClr val="000000"/>
                </a:solidFill>
                <a:latin typeface="Arial"/>
                <a:ea typeface="Times New Roman"/>
                <a:cs typeface="Times New Roman"/>
              </a:rPr>
              <a:t>викторины, развлечения</a:t>
            </a:r>
            <a:endParaRPr lang="ru-RU" sz="1400" dirty="0">
              <a:latin typeface="Calibri"/>
              <a:ea typeface="Calibri"/>
              <a:cs typeface="Times New Roman"/>
            </a:endParaRPr>
          </a:p>
          <a:p>
            <a:pPr marL="342900" lvl="0" indent="-342900">
              <a:lnSpc>
                <a:spcPct val="115000"/>
              </a:lnSpc>
              <a:spcAft>
                <a:spcPts val="0"/>
              </a:spcAft>
              <a:buSzPts val="1000"/>
              <a:buFont typeface="Wingdings"/>
              <a:buChar char=""/>
              <a:tabLst>
                <a:tab pos="457200" algn="l"/>
              </a:tabLst>
            </a:pPr>
            <a:r>
              <a:rPr lang="ru-RU" sz="1400" dirty="0">
                <a:solidFill>
                  <a:srgbClr val="000000"/>
                </a:solidFill>
                <a:latin typeface="Arial"/>
                <a:ea typeface="Times New Roman"/>
                <a:cs typeface="Times New Roman"/>
              </a:rPr>
              <a:t>прием повторения действий (например, попросили перед мытьем: «Покажите, как вы засучили рукава» или после мытья посмотрели, насколько чисто и сухо вытерты руки.)</a:t>
            </a:r>
            <a:endParaRPr lang="ru-RU" sz="1400" dirty="0">
              <a:latin typeface="Calibri"/>
              <a:ea typeface="Calibri"/>
              <a:cs typeface="Times New Roman"/>
            </a:endParaRPr>
          </a:p>
          <a:p>
            <a:pPr indent="142875" algn="ctr">
              <a:lnSpc>
                <a:spcPct val="115000"/>
              </a:lnSpc>
              <a:spcBef>
                <a:spcPts val="375"/>
              </a:spcBef>
              <a:spcAft>
                <a:spcPts val="750"/>
              </a:spcAft>
            </a:pPr>
            <a:endParaRPr lang="ru-RU" sz="1400" dirty="0">
              <a:effectLst/>
              <a:latin typeface="Calibri"/>
              <a:ea typeface="Calibri"/>
              <a:cs typeface="Times New Roman"/>
            </a:endParaRPr>
          </a:p>
        </p:txBody>
      </p:sp>
      <p:sp>
        <p:nvSpPr>
          <p:cNvPr id="7" name="Прямоугольник 6"/>
          <p:cNvSpPr/>
          <p:nvPr/>
        </p:nvSpPr>
        <p:spPr>
          <a:xfrm>
            <a:off x="467544" y="196830"/>
            <a:ext cx="8424936" cy="1431969"/>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ru-RU" sz="2400" b="1" dirty="0" smtClean="0">
                <a:solidFill>
                  <a:schemeClr val="bg1"/>
                </a:solidFill>
              </a:rPr>
              <a:t>Методы и приёмы формирования у детей дошкольного возраста культурно-гигиенических навыков</a:t>
            </a:r>
            <a:endParaRPr lang="ru-RU" sz="2400" b="1" dirty="0">
              <a:solidFill>
                <a:schemeClr val="bg1"/>
              </a:solidFill>
            </a:endParaRPr>
          </a:p>
        </p:txBody>
      </p:sp>
    </p:spTree>
    <p:extLst>
      <p:ext uri="{BB962C8B-B14F-4D97-AF65-F5344CB8AC3E}">
        <p14:creationId xmlns:p14="http://schemas.microsoft.com/office/powerpoint/2010/main" xmlns="" val="777072651"/>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323528" y="1124744"/>
            <a:ext cx="8424936" cy="4896544"/>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lnSpc>
                <a:spcPct val="115000"/>
              </a:lnSpc>
              <a:spcBef>
                <a:spcPts val="750"/>
              </a:spcBef>
              <a:spcAft>
                <a:spcPts val="375"/>
              </a:spcAft>
            </a:pPr>
            <a:r>
              <a:rPr lang="ru-RU" sz="2400" b="1" cap="all" dirty="0">
                <a:solidFill>
                  <a:srgbClr val="FF0000"/>
                </a:solidFill>
                <a:latin typeface="Arial"/>
                <a:ea typeface="Times New Roman"/>
                <a:cs typeface="Times New Roman"/>
              </a:rPr>
              <a:t>ПОМНИТЕ</a:t>
            </a:r>
            <a:r>
              <a:rPr lang="ru-RU" sz="2400" b="1" cap="all" dirty="0" smtClean="0">
                <a:solidFill>
                  <a:srgbClr val="FF0000"/>
                </a:solidFill>
                <a:latin typeface="Arial"/>
                <a:ea typeface="Times New Roman"/>
                <a:cs typeface="Times New Roman"/>
              </a:rPr>
              <a:t>!</a:t>
            </a:r>
          </a:p>
          <a:p>
            <a:pPr algn="ctr">
              <a:lnSpc>
                <a:spcPct val="115000"/>
              </a:lnSpc>
              <a:spcBef>
                <a:spcPts val="750"/>
              </a:spcBef>
              <a:spcAft>
                <a:spcPts val="375"/>
              </a:spcAft>
            </a:pPr>
            <a:endParaRPr lang="ru-RU" sz="2400" dirty="0">
              <a:latin typeface="Calibri"/>
              <a:ea typeface="Calibri"/>
              <a:cs typeface="Times New Roman"/>
            </a:endParaRPr>
          </a:p>
          <a:p>
            <a:pPr marL="342900" lvl="0" indent="-342900">
              <a:lnSpc>
                <a:spcPct val="115000"/>
              </a:lnSpc>
              <a:spcAft>
                <a:spcPts val="0"/>
              </a:spcAft>
              <a:buSzPts val="1000"/>
              <a:buFont typeface="Wingdings"/>
              <a:buChar char=""/>
              <a:tabLst>
                <a:tab pos="457200" algn="l"/>
              </a:tabLst>
            </a:pPr>
            <a:r>
              <a:rPr lang="ru-RU" sz="1600" dirty="0">
                <a:solidFill>
                  <a:srgbClr val="000000"/>
                </a:solidFill>
                <a:latin typeface="Arial"/>
                <a:ea typeface="Times New Roman"/>
                <a:cs typeface="Times New Roman"/>
              </a:rPr>
              <a:t>Обучая детей нужно учитывать их опыт. Нельзя, например, начинать учить ребёнка пользоваться вилкой, если он ещё не научился правильно есть ложкой.</a:t>
            </a:r>
            <a:endParaRPr lang="ru-RU" sz="1600" dirty="0">
              <a:latin typeface="Calibri"/>
              <a:ea typeface="Calibri"/>
              <a:cs typeface="Times New Roman"/>
            </a:endParaRPr>
          </a:p>
          <a:p>
            <a:pPr marL="342900" lvl="0" indent="-342900">
              <a:lnSpc>
                <a:spcPct val="115000"/>
              </a:lnSpc>
              <a:spcAft>
                <a:spcPts val="0"/>
              </a:spcAft>
              <a:buSzPts val="1000"/>
              <a:buFont typeface="Wingdings"/>
              <a:buChar char=""/>
              <a:tabLst>
                <a:tab pos="457200" algn="l"/>
              </a:tabLst>
            </a:pPr>
            <a:r>
              <a:rPr lang="ru-RU" sz="1600" dirty="0">
                <a:solidFill>
                  <a:srgbClr val="000000"/>
                </a:solidFill>
                <a:latin typeface="Arial"/>
                <a:ea typeface="Times New Roman"/>
                <a:cs typeface="Times New Roman"/>
              </a:rPr>
              <a:t>Очень важна последовательность в обучении. Так, действия, связанные с раздеванием, быстрее осваиваются детьми, чем действия с одеванием; ребёнку легче сначала научиться мыть руки, а потом лицо.</a:t>
            </a:r>
            <a:endParaRPr lang="ru-RU" sz="1600" dirty="0">
              <a:latin typeface="Calibri"/>
              <a:ea typeface="Calibri"/>
              <a:cs typeface="Times New Roman"/>
            </a:endParaRPr>
          </a:p>
          <a:p>
            <a:pPr marL="342900" lvl="0" indent="-342900">
              <a:lnSpc>
                <a:spcPct val="115000"/>
              </a:lnSpc>
              <a:spcAft>
                <a:spcPts val="0"/>
              </a:spcAft>
              <a:buSzPts val="1000"/>
              <a:buFont typeface="Wingdings"/>
              <a:buChar char=""/>
              <a:tabLst>
                <a:tab pos="457200" algn="l"/>
              </a:tabLst>
            </a:pPr>
            <a:r>
              <a:rPr lang="ru-RU" sz="1600" dirty="0">
                <a:solidFill>
                  <a:srgbClr val="000000"/>
                </a:solidFill>
                <a:latin typeface="Arial"/>
                <a:ea typeface="Times New Roman"/>
                <a:cs typeface="Times New Roman"/>
              </a:rPr>
              <a:t>Постепенное усложнение требований, переводит ребёнка на новую ступень самостоятельности, поддерживает его интерес к самообслуживанию, позволяет совершенствовать навыки.</a:t>
            </a:r>
            <a:endParaRPr lang="ru-RU" sz="1600" dirty="0">
              <a:effectLst/>
              <a:latin typeface="Calibri"/>
              <a:ea typeface="Calibri"/>
              <a:cs typeface="Times New Roman"/>
            </a:endParaRPr>
          </a:p>
        </p:txBody>
      </p:sp>
    </p:spTree>
    <p:extLst>
      <p:ext uri="{BB962C8B-B14F-4D97-AF65-F5344CB8AC3E}">
        <p14:creationId xmlns:p14="http://schemas.microsoft.com/office/powerpoint/2010/main" xmlns="" val="3185102253"/>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Горизонтальный свиток 1"/>
          <p:cNvSpPr/>
          <p:nvPr/>
        </p:nvSpPr>
        <p:spPr>
          <a:xfrm>
            <a:off x="899592" y="980728"/>
            <a:ext cx="7344816" cy="5328592"/>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5">
                    <a:lumMod val="50000"/>
                  </a:schemeClr>
                </a:solidFill>
              </a:rPr>
              <a:t>Одна из важнейших задач детского сада – привить ребятам навыки, укрепляющие их здоровье. С раннего возраста надо учить ребят мыть руки перед едой, есть из отдельной тарелки, ходить чистыми, стричь волосы, вытряхивать одежду, не пить сырой воды, вовремя есть, вовремя спать, быть больше на свежем воздухе и т.д.</a:t>
            </a:r>
          </a:p>
          <a:p>
            <a:pPr algn="ctr"/>
            <a:endParaRPr lang="ru-RU" b="1" dirty="0">
              <a:solidFill>
                <a:schemeClr val="accent5">
                  <a:lumMod val="50000"/>
                </a:schemeClr>
              </a:solidFill>
            </a:endParaRPr>
          </a:p>
          <a:p>
            <a:pPr algn="r"/>
            <a:r>
              <a:rPr lang="ru-RU" b="1" dirty="0" err="1" smtClean="0">
                <a:solidFill>
                  <a:schemeClr val="accent5">
                    <a:lumMod val="50000"/>
                  </a:schemeClr>
                </a:solidFill>
              </a:rPr>
              <a:t>Н.К.Крупская</a:t>
            </a:r>
            <a:endParaRPr lang="ru-RU" b="1" dirty="0">
              <a:solidFill>
                <a:schemeClr val="accent5">
                  <a:lumMod val="50000"/>
                </a:schemeClr>
              </a:solidFill>
            </a:endParaRPr>
          </a:p>
        </p:txBody>
      </p:sp>
    </p:spTree>
    <p:extLst>
      <p:ext uri="{BB962C8B-B14F-4D97-AF65-F5344CB8AC3E}">
        <p14:creationId xmlns:p14="http://schemas.microsoft.com/office/powerpoint/2010/main" xmlns="" val="3190083981"/>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Блок-схема: память с посл. доступом 2"/>
          <p:cNvSpPr/>
          <p:nvPr/>
        </p:nvSpPr>
        <p:spPr>
          <a:xfrm>
            <a:off x="1835696" y="764704"/>
            <a:ext cx="5328592" cy="4784887"/>
          </a:xfrm>
          <a:prstGeom prst="flowChartMagneticTape">
            <a:avLst/>
          </a:prstGeom>
          <a:ln>
            <a:solidFill>
              <a:srgbClr val="FFFF0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1600" b="1" dirty="0" smtClean="0">
                <a:solidFill>
                  <a:schemeClr val="accent4">
                    <a:lumMod val="50000"/>
                  </a:schemeClr>
                </a:solidFill>
              </a:rPr>
              <a:t>Воспитание культурно-гигиенических навыков направлено на укрепление здоровья ребёнка. Вместе с тем оно включает важную задачу – воспитание культуры поведения. Забота о здоровье детей, их физическом развитии начинается с воспитания у них любви к чистоте, опрятности, порядку.</a:t>
            </a:r>
            <a:endParaRPr lang="ru-RU" sz="1600" b="1" dirty="0">
              <a:solidFill>
                <a:schemeClr val="accent4">
                  <a:lumMod val="50000"/>
                </a:schemeClr>
              </a:solidFill>
            </a:endParaRPr>
          </a:p>
        </p:txBody>
      </p:sp>
    </p:spTree>
    <p:extLst>
      <p:ext uri="{BB962C8B-B14F-4D97-AF65-F5344CB8AC3E}">
        <p14:creationId xmlns:p14="http://schemas.microsoft.com/office/powerpoint/2010/main" xmlns="" val="3390208777"/>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96831"/>
            <a:ext cx="8424936" cy="9144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ru-RU" sz="2400" b="1" dirty="0" smtClean="0">
                <a:solidFill>
                  <a:schemeClr val="bg1"/>
                </a:solidFill>
              </a:rPr>
              <a:t>Содержание культурно-гигиенических навыков </a:t>
            </a:r>
          </a:p>
          <a:p>
            <a:pPr algn="ctr"/>
            <a:r>
              <a:rPr lang="ru-RU" sz="2400" b="1" dirty="0" smtClean="0">
                <a:solidFill>
                  <a:schemeClr val="bg1"/>
                </a:solidFill>
              </a:rPr>
              <a:t>по возрастным группам</a:t>
            </a:r>
            <a:endParaRPr lang="ru-RU" sz="2400" b="1" dirty="0">
              <a:solidFill>
                <a:schemeClr val="bg1"/>
              </a:solidFill>
            </a:endParaRPr>
          </a:p>
        </p:txBody>
      </p:sp>
      <p:sp>
        <p:nvSpPr>
          <p:cNvPr id="4" name="7-конечная звезда 3"/>
          <p:cNvSpPr/>
          <p:nvPr/>
        </p:nvSpPr>
        <p:spPr>
          <a:xfrm>
            <a:off x="2771800" y="2349318"/>
            <a:ext cx="3096344" cy="2304256"/>
          </a:xfrm>
          <a:prstGeom prst="star7">
            <a:avLst/>
          </a:prstGeom>
          <a:solidFill>
            <a:srgbClr val="1FBF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tx2">
                    <a:lumMod val="10000"/>
                  </a:schemeClr>
                </a:solidFill>
              </a:rPr>
              <a:t>п</a:t>
            </a:r>
            <a:r>
              <a:rPr lang="ru-RU" b="1" dirty="0" smtClean="0">
                <a:solidFill>
                  <a:schemeClr val="tx2">
                    <a:lumMod val="10000"/>
                  </a:schemeClr>
                </a:solidFill>
              </a:rPr>
              <a:t>ервая младшая группа</a:t>
            </a:r>
          </a:p>
          <a:p>
            <a:pPr algn="ctr"/>
            <a:r>
              <a:rPr lang="ru-RU" b="1" dirty="0" smtClean="0">
                <a:solidFill>
                  <a:schemeClr val="tx2">
                    <a:lumMod val="10000"/>
                  </a:schemeClr>
                </a:solidFill>
              </a:rPr>
              <a:t> (от 2 до 3 лет)</a:t>
            </a:r>
            <a:endParaRPr lang="ru-RU" b="1" dirty="0">
              <a:solidFill>
                <a:schemeClr val="tx2">
                  <a:lumMod val="10000"/>
                </a:schemeClr>
              </a:solidFill>
            </a:endParaRPr>
          </a:p>
        </p:txBody>
      </p:sp>
      <p:sp>
        <p:nvSpPr>
          <p:cNvPr id="5" name="Прямоугольник 4"/>
          <p:cNvSpPr/>
          <p:nvPr/>
        </p:nvSpPr>
        <p:spPr>
          <a:xfrm>
            <a:off x="351271" y="1268760"/>
            <a:ext cx="3384376" cy="141801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lumMod val="10000"/>
                  </a:schemeClr>
                </a:solidFill>
              </a:rPr>
              <a:t>Продолжать учить детей под контролем взрослого, а затем самостоятельно мыть руки по мере загрязнения и перед едой, насухо вытирать лицо и руки личным полотенцем</a:t>
            </a:r>
            <a:endParaRPr lang="ru-RU" sz="1400" dirty="0">
              <a:solidFill>
                <a:schemeClr val="tx2">
                  <a:lumMod val="10000"/>
                </a:schemeClr>
              </a:solidFill>
            </a:endParaRPr>
          </a:p>
        </p:txBody>
      </p:sp>
      <p:sp>
        <p:nvSpPr>
          <p:cNvPr id="6" name="Прямоугольник 5"/>
          <p:cNvSpPr/>
          <p:nvPr/>
        </p:nvSpPr>
        <p:spPr>
          <a:xfrm>
            <a:off x="107504" y="4509120"/>
            <a:ext cx="3384376" cy="141801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lumMod val="10000"/>
                  </a:schemeClr>
                </a:solidFill>
              </a:rPr>
              <a:t>Формировать умение с помощью взрослого приводить себя в порядок. Формировать навык пользования индивидуальными предметами (носовым платком, салфеткой, полотенцем, расчёской, горшком)</a:t>
            </a:r>
            <a:endParaRPr lang="ru-RU" sz="1400" dirty="0">
              <a:solidFill>
                <a:schemeClr val="tx2">
                  <a:lumMod val="10000"/>
                </a:schemeClr>
              </a:solidFill>
            </a:endParaRPr>
          </a:p>
        </p:txBody>
      </p:sp>
      <p:sp>
        <p:nvSpPr>
          <p:cNvPr id="7" name="Прямоугольник 6"/>
          <p:cNvSpPr/>
          <p:nvPr/>
        </p:nvSpPr>
        <p:spPr>
          <a:xfrm>
            <a:off x="5584516" y="1268760"/>
            <a:ext cx="3384376" cy="187220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lumMod val="10000"/>
                  </a:schemeClr>
                </a:solidFill>
              </a:rPr>
              <a:t>Во время еды учить детей правильно держать ложку. Обучать детей порядку одевания и раздевания. При небольшой помощи взрослого учить снимать одежду, обувь, в определённом порядке аккуратно складывать снятую одежду; правильно надевать одежду и обувь.</a:t>
            </a:r>
            <a:endParaRPr lang="ru-RU" sz="1400" dirty="0">
              <a:solidFill>
                <a:schemeClr val="tx2">
                  <a:lumMod val="10000"/>
                </a:schemeClr>
              </a:solidFill>
            </a:endParaRPr>
          </a:p>
        </p:txBody>
      </p:sp>
      <p:pic>
        <p:nvPicPr>
          <p:cNvPr id="2050" name="Рисунок 10" descr="Описание: http://svetapeshkova.ru/wp-content/uploads/2012/03/38.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496962" y="4147160"/>
            <a:ext cx="3559484" cy="26616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97161686"/>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конечная звезда 3"/>
          <p:cNvSpPr/>
          <p:nvPr/>
        </p:nvSpPr>
        <p:spPr>
          <a:xfrm>
            <a:off x="3094531" y="1965572"/>
            <a:ext cx="3096344" cy="2304256"/>
          </a:xfrm>
          <a:prstGeom prst="star7">
            <a:avLst/>
          </a:prstGeom>
          <a:solidFill>
            <a:srgbClr val="1FBF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2">
                    <a:lumMod val="10000"/>
                  </a:schemeClr>
                </a:solidFill>
              </a:rPr>
              <a:t>вторая младшая группа</a:t>
            </a:r>
          </a:p>
          <a:p>
            <a:pPr algn="ctr"/>
            <a:r>
              <a:rPr lang="ru-RU" b="1" dirty="0" smtClean="0">
                <a:solidFill>
                  <a:schemeClr val="tx2">
                    <a:lumMod val="10000"/>
                  </a:schemeClr>
                </a:solidFill>
              </a:rPr>
              <a:t> (от 3 до 4 лет)</a:t>
            </a:r>
            <a:endParaRPr lang="ru-RU" b="1" dirty="0">
              <a:solidFill>
                <a:schemeClr val="tx2">
                  <a:lumMod val="10000"/>
                </a:schemeClr>
              </a:solidFill>
            </a:endParaRPr>
          </a:p>
        </p:txBody>
      </p:sp>
      <p:sp>
        <p:nvSpPr>
          <p:cNvPr id="5" name="Прямоугольник 4"/>
          <p:cNvSpPr/>
          <p:nvPr/>
        </p:nvSpPr>
        <p:spPr>
          <a:xfrm>
            <a:off x="369428" y="515905"/>
            <a:ext cx="3384376" cy="141801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lumMod val="10000"/>
                  </a:schemeClr>
                </a:solidFill>
              </a:rPr>
              <a:t>Совершенствовать культурно-гигиенические навыки, формировать простейшие навыки поведения во время еды, умывания.</a:t>
            </a:r>
          </a:p>
          <a:p>
            <a:pPr algn="ctr"/>
            <a:r>
              <a:rPr lang="ru-RU" sz="1400" dirty="0" smtClean="0">
                <a:solidFill>
                  <a:schemeClr val="tx2">
                    <a:lumMod val="10000"/>
                  </a:schemeClr>
                </a:solidFill>
              </a:rPr>
              <a:t>Приучать детей следить за своим внешним видом.</a:t>
            </a:r>
            <a:endParaRPr lang="ru-RU" sz="1400" dirty="0">
              <a:solidFill>
                <a:schemeClr val="tx2">
                  <a:lumMod val="10000"/>
                </a:schemeClr>
              </a:solidFill>
            </a:endParaRPr>
          </a:p>
        </p:txBody>
      </p:sp>
      <p:sp>
        <p:nvSpPr>
          <p:cNvPr id="6" name="Прямоугольник 5"/>
          <p:cNvSpPr/>
          <p:nvPr/>
        </p:nvSpPr>
        <p:spPr>
          <a:xfrm>
            <a:off x="5506528" y="547554"/>
            <a:ext cx="3384376" cy="141801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lumMod val="10000"/>
                  </a:schemeClr>
                </a:solidFill>
              </a:rPr>
              <a:t>Продолжать формировать умение правильно пользоваться мылом, аккуратно мыть руки, лицо, насухо вытираться после умывания, вешать полотенце на место, пользоваться расчёской и носовым платком.</a:t>
            </a:r>
            <a:endParaRPr lang="ru-RU" sz="1400" dirty="0">
              <a:solidFill>
                <a:schemeClr val="tx2">
                  <a:lumMod val="10000"/>
                </a:schemeClr>
              </a:solidFill>
            </a:endParaRPr>
          </a:p>
        </p:txBody>
      </p:sp>
      <p:sp>
        <p:nvSpPr>
          <p:cNvPr id="7" name="Прямоугольник 6"/>
          <p:cNvSpPr/>
          <p:nvPr/>
        </p:nvSpPr>
        <p:spPr>
          <a:xfrm>
            <a:off x="5652120" y="3789040"/>
            <a:ext cx="3384376" cy="187220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lumMod val="10000"/>
                  </a:schemeClr>
                </a:solidFill>
              </a:rPr>
              <a:t>Формировать элементарные навыки поведения за столом: правильно пользоваться столовой и чайной ложками, вилкой, салфеткой; не крошить хлеб, пережёвывать пищу с закрытым ртом, не разговаривать с полным ртом.</a:t>
            </a:r>
            <a:endParaRPr lang="ru-RU" sz="1400" dirty="0">
              <a:solidFill>
                <a:schemeClr val="tx2">
                  <a:lumMod val="10000"/>
                </a:schemeClr>
              </a:solidFill>
            </a:endParaRPr>
          </a:p>
        </p:txBody>
      </p:sp>
      <p:pic>
        <p:nvPicPr>
          <p:cNvPr id="3074" name="Рисунок 3" descr="Описание: http://mdou95.edu.yar.ru/images/6_w450_h324.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9090" y="4080121"/>
            <a:ext cx="3731119" cy="26850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70821190"/>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конечная звезда 3"/>
          <p:cNvSpPr/>
          <p:nvPr/>
        </p:nvSpPr>
        <p:spPr>
          <a:xfrm>
            <a:off x="3094531" y="1965572"/>
            <a:ext cx="3096344" cy="2304256"/>
          </a:xfrm>
          <a:prstGeom prst="star7">
            <a:avLst/>
          </a:prstGeom>
          <a:solidFill>
            <a:srgbClr val="1FBF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2">
                    <a:lumMod val="10000"/>
                  </a:schemeClr>
                </a:solidFill>
              </a:rPr>
              <a:t>средняя группа</a:t>
            </a:r>
          </a:p>
          <a:p>
            <a:pPr algn="ctr"/>
            <a:r>
              <a:rPr lang="ru-RU" b="1" dirty="0" smtClean="0">
                <a:solidFill>
                  <a:schemeClr val="tx2">
                    <a:lumMod val="10000"/>
                  </a:schemeClr>
                </a:solidFill>
              </a:rPr>
              <a:t>(от 4 до 5 лет)</a:t>
            </a:r>
            <a:endParaRPr lang="ru-RU" b="1" dirty="0">
              <a:solidFill>
                <a:schemeClr val="tx2">
                  <a:lumMod val="10000"/>
                </a:schemeClr>
              </a:solidFill>
            </a:endParaRPr>
          </a:p>
        </p:txBody>
      </p:sp>
      <p:sp>
        <p:nvSpPr>
          <p:cNvPr id="5" name="Прямоугольник 4"/>
          <p:cNvSpPr/>
          <p:nvPr/>
        </p:nvSpPr>
        <p:spPr>
          <a:xfrm>
            <a:off x="369428" y="515904"/>
            <a:ext cx="3384376" cy="2049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lumMod val="10000"/>
                  </a:schemeClr>
                </a:solidFill>
              </a:rPr>
              <a:t>Продолжать воспитывать опрятность, привычку следить за своим внешним видом.</a:t>
            </a:r>
          </a:p>
          <a:p>
            <a:pPr algn="ctr"/>
            <a:r>
              <a:rPr lang="ru-RU" sz="1400" dirty="0" smtClean="0">
                <a:solidFill>
                  <a:schemeClr val="tx2">
                    <a:lumMod val="10000"/>
                  </a:schemeClr>
                </a:solidFill>
              </a:rPr>
              <a:t>Воспитывать привычку самостоятельно умываться, мыть руки с мылом перед едой, по мере загрязнения, после пользования туалетом.</a:t>
            </a:r>
            <a:endParaRPr lang="ru-RU" sz="1400" dirty="0">
              <a:solidFill>
                <a:schemeClr val="tx2">
                  <a:lumMod val="10000"/>
                </a:schemeClr>
              </a:solidFill>
            </a:endParaRPr>
          </a:p>
        </p:txBody>
      </p:sp>
      <p:sp>
        <p:nvSpPr>
          <p:cNvPr id="6" name="Прямоугольник 5"/>
          <p:cNvSpPr/>
          <p:nvPr/>
        </p:nvSpPr>
        <p:spPr>
          <a:xfrm>
            <a:off x="5506528" y="547554"/>
            <a:ext cx="3384376" cy="141801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lumMod val="10000"/>
                  </a:schemeClr>
                </a:solidFill>
              </a:rPr>
              <a:t>Закреплять умение пользоваться расчёской, носовым платком. </a:t>
            </a:r>
          </a:p>
          <a:p>
            <a:pPr algn="ctr"/>
            <a:r>
              <a:rPr lang="ru-RU" sz="1400" dirty="0" smtClean="0">
                <a:solidFill>
                  <a:schemeClr val="tx2">
                    <a:lumMod val="10000"/>
                  </a:schemeClr>
                </a:solidFill>
              </a:rPr>
              <a:t>Приучать при кашле и чихании отворачиваться, прикрывать рот и нос носовым платком.</a:t>
            </a:r>
            <a:endParaRPr lang="ru-RU" sz="1400" dirty="0">
              <a:solidFill>
                <a:schemeClr val="tx2">
                  <a:lumMod val="10000"/>
                </a:schemeClr>
              </a:solidFill>
            </a:endParaRPr>
          </a:p>
        </p:txBody>
      </p:sp>
      <p:sp>
        <p:nvSpPr>
          <p:cNvPr id="7" name="Прямоугольник 6"/>
          <p:cNvSpPr/>
          <p:nvPr/>
        </p:nvSpPr>
        <p:spPr>
          <a:xfrm>
            <a:off x="5652120" y="3789040"/>
            <a:ext cx="3384376" cy="187220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lumMod val="10000"/>
                  </a:schemeClr>
                </a:solidFill>
              </a:rPr>
              <a:t>Совершенствовать навыки аккуратного приёма пищи: пищу брать понемногу, хорошо пережёвывать, есть бесшумно, правильно пользоваться соловыми приборами (ложка, вилка), салфеткой</a:t>
            </a:r>
            <a:endParaRPr lang="ru-RU" sz="1400" dirty="0">
              <a:solidFill>
                <a:schemeClr val="tx2">
                  <a:lumMod val="10000"/>
                </a:schemeClr>
              </a:solidFill>
            </a:endParaRPr>
          </a:p>
        </p:txBody>
      </p:sp>
      <p:pic>
        <p:nvPicPr>
          <p:cNvPr id="1026" name="Рисунок 6" descr="Описание: http://dss823.mskobr.ru/images/cms/data/kgn.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3340100"/>
            <a:ext cx="3332163" cy="334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45101004"/>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конечная звезда 3"/>
          <p:cNvSpPr/>
          <p:nvPr/>
        </p:nvSpPr>
        <p:spPr>
          <a:xfrm>
            <a:off x="179512" y="3861048"/>
            <a:ext cx="3096344" cy="2304256"/>
          </a:xfrm>
          <a:prstGeom prst="star7">
            <a:avLst/>
          </a:prstGeom>
          <a:solidFill>
            <a:srgbClr val="1FBF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2">
                    <a:lumMod val="10000"/>
                  </a:schemeClr>
                </a:solidFill>
              </a:rPr>
              <a:t>старшая группа</a:t>
            </a:r>
          </a:p>
          <a:p>
            <a:pPr algn="ctr"/>
            <a:r>
              <a:rPr lang="ru-RU" b="1" dirty="0" smtClean="0">
                <a:solidFill>
                  <a:schemeClr val="tx2">
                    <a:lumMod val="10000"/>
                  </a:schemeClr>
                </a:solidFill>
              </a:rPr>
              <a:t>(от 5 до 6 лет)</a:t>
            </a:r>
            <a:endParaRPr lang="ru-RU" b="1" dirty="0">
              <a:solidFill>
                <a:schemeClr val="tx2">
                  <a:lumMod val="10000"/>
                </a:schemeClr>
              </a:solidFill>
            </a:endParaRPr>
          </a:p>
        </p:txBody>
      </p:sp>
      <p:sp>
        <p:nvSpPr>
          <p:cNvPr id="5" name="Прямоугольник 4"/>
          <p:cNvSpPr/>
          <p:nvPr/>
        </p:nvSpPr>
        <p:spPr>
          <a:xfrm>
            <a:off x="683568" y="831395"/>
            <a:ext cx="3384376" cy="2049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lumMod val="10000"/>
                  </a:schemeClr>
                </a:solidFill>
              </a:rPr>
              <a:t>Формировать привычку следить за чистотой тела, опрятностью одежды, причёски; следить за чистотой ногтей; при кашле и чихании закрывать рот и нос платком. </a:t>
            </a:r>
            <a:endParaRPr lang="ru-RU" sz="1400" dirty="0">
              <a:solidFill>
                <a:schemeClr val="tx2">
                  <a:lumMod val="10000"/>
                </a:schemeClr>
              </a:solidFill>
            </a:endParaRPr>
          </a:p>
        </p:txBody>
      </p:sp>
      <p:sp>
        <p:nvSpPr>
          <p:cNvPr id="6" name="Прямоугольник 5"/>
          <p:cNvSpPr/>
          <p:nvPr/>
        </p:nvSpPr>
        <p:spPr>
          <a:xfrm>
            <a:off x="5378856" y="1146886"/>
            <a:ext cx="3384376" cy="141801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lumMod val="10000"/>
                  </a:schemeClr>
                </a:solidFill>
              </a:rPr>
              <a:t>Закреплять умение быстро, аккуратно одеваться и раздеваться, соблюдать порядок в своём шкафу (раскладывать одежду в определённые места), опрятно заправлять постель.</a:t>
            </a:r>
            <a:endParaRPr lang="ru-RU" sz="1400" dirty="0">
              <a:solidFill>
                <a:schemeClr val="tx2">
                  <a:lumMod val="10000"/>
                </a:schemeClr>
              </a:solidFill>
            </a:endParaRPr>
          </a:p>
        </p:txBody>
      </p:sp>
      <p:sp>
        <p:nvSpPr>
          <p:cNvPr id="7" name="Прямоугольник 6"/>
          <p:cNvSpPr/>
          <p:nvPr/>
        </p:nvSpPr>
        <p:spPr>
          <a:xfrm>
            <a:off x="3491880" y="3717032"/>
            <a:ext cx="3384376" cy="187220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lumMod val="10000"/>
                  </a:schemeClr>
                </a:solidFill>
              </a:rPr>
              <a:t>Продолжать совершенствовать культуру еды: правильно пользоваться столовыми приборами; есть аккуратно, бесшумно, сохраняя правильную осанку за столом; обращаться с просьбой, благодарить.</a:t>
            </a:r>
            <a:endParaRPr lang="ru-RU" sz="1400" dirty="0">
              <a:solidFill>
                <a:schemeClr val="tx2">
                  <a:lumMod val="10000"/>
                </a:schemeClr>
              </a:solidFill>
            </a:endParaRPr>
          </a:p>
        </p:txBody>
      </p:sp>
    </p:spTree>
    <p:extLst>
      <p:ext uri="{BB962C8B-B14F-4D97-AF65-F5344CB8AC3E}">
        <p14:creationId xmlns:p14="http://schemas.microsoft.com/office/powerpoint/2010/main" xmlns="" val="2878611365"/>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конечная звезда 3"/>
          <p:cNvSpPr/>
          <p:nvPr/>
        </p:nvSpPr>
        <p:spPr>
          <a:xfrm>
            <a:off x="0" y="3717032"/>
            <a:ext cx="4067944" cy="2736304"/>
          </a:xfrm>
          <a:prstGeom prst="star7">
            <a:avLst/>
          </a:prstGeom>
          <a:solidFill>
            <a:srgbClr val="1FBF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tx2">
                    <a:lumMod val="10000"/>
                  </a:schemeClr>
                </a:solidFill>
              </a:rPr>
              <a:t>п</a:t>
            </a:r>
            <a:r>
              <a:rPr lang="ru-RU" b="1" dirty="0" smtClean="0">
                <a:solidFill>
                  <a:schemeClr val="tx2">
                    <a:lumMod val="10000"/>
                  </a:schemeClr>
                </a:solidFill>
              </a:rPr>
              <a:t>одготовительная группа</a:t>
            </a:r>
          </a:p>
          <a:p>
            <a:pPr algn="ctr"/>
            <a:r>
              <a:rPr lang="ru-RU" b="1" dirty="0" smtClean="0">
                <a:solidFill>
                  <a:schemeClr val="tx2">
                    <a:lumMod val="10000"/>
                  </a:schemeClr>
                </a:solidFill>
              </a:rPr>
              <a:t>(от </a:t>
            </a:r>
            <a:r>
              <a:rPr lang="ru-RU" b="1" dirty="0">
                <a:solidFill>
                  <a:schemeClr val="tx2">
                    <a:lumMod val="10000"/>
                  </a:schemeClr>
                </a:solidFill>
              </a:rPr>
              <a:t>6</a:t>
            </a:r>
            <a:r>
              <a:rPr lang="ru-RU" b="1" dirty="0" smtClean="0">
                <a:solidFill>
                  <a:schemeClr val="tx2">
                    <a:lumMod val="10000"/>
                  </a:schemeClr>
                </a:solidFill>
              </a:rPr>
              <a:t> до </a:t>
            </a:r>
            <a:r>
              <a:rPr lang="ru-RU" b="1" dirty="0">
                <a:solidFill>
                  <a:schemeClr val="tx2">
                    <a:lumMod val="10000"/>
                  </a:schemeClr>
                </a:solidFill>
              </a:rPr>
              <a:t>7</a:t>
            </a:r>
            <a:r>
              <a:rPr lang="ru-RU" b="1" dirty="0" smtClean="0">
                <a:solidFill>
                  <a:schemeClr val="tx2">
                    <a:lumMod val="10000"/>
                  </a:schemeClr>
                </a:solidFill>
              </a:rPr>
              <a:t> лет)</a:t>
            </a:r>
            <a:endParaRPr lang="ru-RU" b="1" dirty="0">
              <a:solidFill>
                <a:schemeClr val="tx2">
                  <a:lumMod val="10000"/>
                </a:schemeClr>
              </a:solidFill>
            </a:endParaRPr>
          </a:p>
        </p:txBody>
      </p:sp>
      <p:sp>
        <p:nvSpPr>
          <p:cNvPr id="5" name="Прямоугольник 4"/>
          <p:cNvSpPr/>
          <p:nvPr/>
        </p:nvSpPr>
        <p:spPr>
          <a:xfrm>
            <a:off x="683568" y="831394"/>
            <a:ext cx="3672408" cy="252559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lumMod val="10000"/>
                  </a:schemeClr>
                </a:solidFill>
              </a:rPr>
              <a:t>Воспитывать привычку быстро и правильно умываться, насухо вытираться, пользуясь индивидуальным полотенцем, полоскать рот после еды, правильно пользоваться носовым платком и расчёской, следить за своим внешним видом, быстро раздеваться и одеваться, вешать одежду в определённом порядке, следить за чистотой одежды и обуви.</a:t>
            </a:r>
            <a:endParaRPr lang="ru-RU" sz="1400" dirty="0">
              <a:solidFill>
                <a:schemeClr val="tx2">
                  <a:lumMod val="10000"/>
                </a:schemeClr>
              </a:solidFill>
            </a:endParaRPr>
          </a:p>
        </p:txBody>
      </p:sp>
      <p:sp>
        <p:nvSpPr>
          <p:cNvPr id="6" name="Прямоугольник 5"/>
          <p:cNvSpPr/>
          <p:nvPr/>
        </p:nvSpPr>
        <p:spPr>
          <a:xfrm>
            <a:off x="5378856" y="1146886"/>
            <a:ext cx="3384376" cy="141801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lumMod val="10000"/>
                  </a:schemeClr>
                </a:solidFill>
              </a:rPr>
              <a:t>Закреплять умение аккуратно пользоваться столовыми приборами, обращаться с просьбой, благодарить.</a:t>
            </a:r>
            <a:endParaRPr lang="ru-RU" sz="1400" dirty="0">
              <a:solidFill>
                <a:schemeClr val="tx2">
                  <a:lumMod val="10000"/>
                </a:schemeClr>
              </a:solidFill>
            </a:endParaRPr>
          </a:p>
        </p:txBody>
      </p:sp>
      <p:pic>
        <p:nvPicPr>
          <p:cNvPr id="2050" name="Рисунок 5" descr="Описание: http://ds30.my1.ru/_si/0/0760123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932040" y="3356992"/>
            <a:ext cx="3554413" cy="3203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990433859"/>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67544" y="1484784"/>
            <a:ext cx="3816424" cy="324036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42875" algn="ctr">
              <a:lnSpc>
                <a:spcPct val="115000"/>
              </a:lnSpc>
              <a:spcBef>
                <a:spcPts val="375"/>
              </a:spcBef>
              <a:spcAft>
                <a:spcPts val="750"/>
              </a:spcAft>
            </a:pPr>
            <a:r>
              <a:rPr lang="ru-RU" sz="1600" b="1" dirty="0">
                <a:solidFill>
                  <a:srgbClr val="000000"/>
                </a:solidFill>
                <a:latin typeface="Arial"/>
                <a:ea typeface="Times New Roman"/>
              </a:rPr>
              <a:t>рационально организованная </a:t>
            </a:r>
            <a:r>
              <a:rPr lang="ru-RU" sz="1600" b="1" dirty="0" smtClean="0">
                <a:solidFill>
                  <a:srgbClr val="000000"/>
                </a:solidFill>
                <a:latin typeface="Arial"/>
                <a:ea typeface="Times New Roman"/>
              </a:rPr>
              <a:t>обстановка</a:t>
            </a:r>
          </a:p>
          <a:p>
            <a:pPr indent="142875" algn="just">
              <a:lnSpc>
                <a:spcPct val="115000"/>
              </a:lnSpc>
              <a:spcBef>
                <a:spcPts val="375"/>
              </a:spcBef>
              <a:spcAft>
                <a:spcPts val="750"/>
              </a:spcAft>
            </a:pPr>
            <a:r>
              <a:rPr lang="ru-RU" sz="1400" dirty="0" smtClean="0">
                <a:solidFill>
                  <a:srgbClr val="000000"/>
                </a:solidFill>
                <a:latin typeface="Arial"/>
                <a:ea typeface="Times New Roman"/>
                <a:cs typeface="Times New Roman"/>
              </a:rPr>
              <a:t>Под</a:t>
            </a:r>
            <a:r>
              <a:rPr lang="ru-RU" sz="1400" dirty="0">
                <a:solidFill>
                  <a:srgbClr val="000000"/>
                </a:solidFill>
                <a:latin typeface="Arial"/>
                <a:ea typeface="Times New Roman"/>
                <a:cs typeface="Times New Roman"/>
              </a:rPr>
              <a:t> </a:t>
            </a:r>
            <a:r>
              <a:rPr lang="ru-RU" sz="1400" b="1" i="1" dirty="0">
                <a:solidFill>
                  <a:srgbClr val="000000"/>
                </a:solidFill>
                <a:latin typeface="Arial"/>
                <a:ea typeface="Times New Roman"/>
                <a:cs typeface="Times New Roman"/>
              </a:rPr>
              <a:t>рационально организованной обстановкой</a:t>
            </a:r>
            <a:r>
              <a:rPr lang="ru-RU" sz="1400" dirty="0">
                <a:solidFill>
                  <a:srgbClr val="000000"/>
                </a:solidFill>
                <a:latin typeface="Arial"/>
                <a:ea typeface="Times New Roman"/>
                <a:cs typeface="Times New Roman"/>
              </a:rPr>
              <a:t> понимается наличие чистого, достаточно просторного помещения с необходимым оборудованием, обеспечивающим проведение всех режимных элементов (умывание, питание, сон, занятия и игры).</a:t>
            </a:r>
            <a:endParaRPr lang="ru-RU" sz="1100" dirty="0">
              <a:effectLst/>
              <a:latin typeface="Calibri"/>
              <a:ea typeface="Calibri"/>
              <a:cs typeface="Times New Roman"/>
            </a:endParaRPr>
          </a:p>
        </p:txBody>
      </p:sp>
      <p:sp>
        <p:nvSpPr>
          <p:cNvPr id="7" name="Прямоугольник 6"/>
          <p:cNvSpPr/>
          <p:nvPr/>
        </p:nvSpPr>
        <p:spPr>
          <a:xfrm>
            <a:off x="467544" y="196831"/>
            <a:ext cx="8424936" cy="9144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ru-RU" sz="2400" b="1" dirty="0" smtClean="0">
                <a:solidFill>
                  <a:schemeClr val="bg1"/>
                </a:solidFill>
              </a:rPr>
              <a:t>К основным условиям успешного формирования культурно-гигиенических навыков относятся:</a:t>
            </a:r>
            <a:endParaRPr lang="ru-RU" sz="2400" b="1" dirty="0">
              <a:solidFill>
                <a:schemeClr val="bg1"/>
              </a:solidFill>
            </a:endParaRPr>
          </a:p>
        </p:txBody>
      </p:sp>
      <p:sp>
        <p:nvSpPr>
          <p:cNvPr id="8" name="Прямоугольник 7"/>
          <p:cNvSpPr/>
          <p:nvPr/>
        </p:nvSpPr>
        <p:spPr>
          <a:xfrm>
            <a:off x="4932040" y="1453095"/>
            <a:ext cx="3816424" cy="324036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15000"/>
              </a:lnSpc>
              <a:spcAft>
                <a:spcPts val="0"/>
              </a:spcAft>
              <a:buSzPts val="1000"/>
              <a:tabLst>
                <a:tab pos="457200" algn="l"/>
              </a:tabLst>
            </a:pPr>
            <a:r>
              <a:rPr lang="ru-RU" sz="1600" b="1" dirty="0">
                <a:solidFill>
                  <a:srgbClr val="000000"/>
                </a:solidFill>
                <a:latin typeface="Arial"/>
                <a:ea typeface="Times New Roman"/>
                <a:cs typeface="Times New Roman"/>
              </a:rPr>
              <a:t>четкий режим дня</a:t>
            </a:r>
            <a:r>
              <a:rPr lang="ru-RU" sz="1100" dirty="0" smtClean="0">
                <a:solidFill>
                  <a:srgbClr val="000000"/>
                </a:solidFill>
                <a:latin typeface="Arial"/>
                <a:ea typeface="Times New Roman"/>
                <a:cs typeface="Times New Roman"/>
              </a:rPr>
              <a:t>,</a:t>
            </a:r>
          </a:p>
          <a:p>
            <a:pPr indent="142875" algn="just">
              <a:lnSpc>
                <a:spcPct val="115000"/>
              </a:lnSpc>
              <a:spcBef>
                <a:spcPts val="375"/>
              </a:spcBef>
              <a:spcAft>
                <a:spcPts val="750"/>
              </a:spcAft>
            </a:pPr>
            <a:r>
              <a:rPr lang="ru-RU" sz="1400" b="1" i="1" dirty="0">
                <a:solidFill>
                  <a:srgbClr val="000000"/>
                </a:solidFill>
                <a:latin typeface="Arial"/>
                <a:ea typeface="Times New Roman"/>
                <a:cs typeface="Times New Roman"/>
              </a:rPr>
              <a:t>Режим дня</a:t>
            </a:r>
            <a:r>
              <a:rPr lang="ru-RU" sz="1400" dirty="0">
                <a:solidFill>
                  <a:srgbClr val="000000"/>
                </a:solidFill>
                <a:latin typeface="Arial"/>
                <a:ea typeface="Times New Roman"/>
                <a:cs typeface="Times New Roman"/>
              </a:rPr>
              <a:t> обеспечивает ежедневное повторение гигиенических процедур в одно и то же время – это способствует постепенному формированию навыков и привычек культуры поведения.</a:t>
            </a:r>
            <a:endParaRPr lang="ru-RU" sz="1400" dirty="0">
              <a:latin typeface="Calibri"/>
              <a:ea typeface="Calibri"/>
              <a:cs typeface="Times New Roman"/>
            </a:endParaRPr>
          </a:p>
          <a:p>
            <a:pPr lvl="0">
              <a:lnSpc>
                <a:spcPct val="115000"/>
              </a:lnSpc>
              <a:spcAft>
                <a:spcPts val="0"/>
              </a:spcAft>
              <a:buSzPts val="1000"/>
              <a:tabLst>
                <a:tab pos="457200" algn="l"/>
              </a:tabLst>
            </a:pPr>
            <a:endParaRPr lang="ru-RU" sz="1000" dirty="0">
              <a:effectLst/>
              <a:latin typeface="Calibri"/>
              <a:ea typeface="Calibri"/>
              <a:cs typeface="Times New Roman"/>
            </a:endParaRPr>
          </a:p>
        </p:txBody>
      </p:sp>
      <p:sp>
        <p:nvSpPr>
          <p:cNvPr id="9" name="Прямоугольник 8"/>
          <p:cNvSpPr/>
          <p:nvPr/>
        </p:nvSpPr>
        <p:spPr>
          <a:xfrm>
            <a:off x="2214546" y="4429132"/>
            <a:ext cx="4429156" cy="228601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15000"/>
              </a:lnSpc>
              <a:spcAft>
                <a:spcPts val="0"/>
              </a:spcAft>
              <a:buSzPts val="1000"/>
              <a:tabLst>
                <a:tab pos="457200" algn="l"/>
              </a:tabLst>
            </a:pPr>
            <a:endParaRPr lang="ru-RU" sz="1200" b="1" dirty="0" smtClean="0">
              <a:solidFill>
                <a:srgbClr val="000000"/>
              </a:solidFill>
              <a:latin typeface="Arial"/>
              <a:ea typeface="Times New Roman"/>
            </a:endParaRPr>
          </a:p>
          <a:p>
            <a:pPr lvl="0" algn="ctr">
              <a:lnSpc>
                <a:spcPct val="115000"/>
              </a:lnSpc>
              <a:spcAft>
                <a:spcPts val="0"/>
              </a:spcAft>
              <a:buSzPts val="1000"/>
              <a:tabLst>
                <a:tab pos="457200" algn="l"/>
              </a:tabLst>
            </a:pPr>
            <a:endParaRPr lang="ru-RU" sz="1200" b="1" dirty="0" smtClean="0">
              <a:solidFill>
                <a:srgbClr val="000000"/>
              </a:solidFill>
              <a:latin typeface="Arial"/>
              <a:ea typeface="Times New Roman"/>
            </a:endParaRPr>
          </a:p>
          <a:p>
            <a:pPr lvl="0" algn="ctr">
              <a:lnSpc>
                <a:spcPct val="115000"/>
              </a:lnSpc>
              <a:spcAft>
                <a:spcPts val="0"/>
              </a:spcAft>
              <a:buSzPts val="1000"/>
              <a:tabLst>
                <a:tab pos="457200" algn="l"/>
              </a:tabLst>
            </a:pPr>
            <a:endParaRPr lang="ru-RU" sz="1200" b="1" dirty="0" smtClean="0">
              <a:solidFill>
                <a:srgbClr val="000000"/>
              </a:solidFill>
              <a:latin typeface="Arial"/>
              <a:ea typeface="Times New Roman"/>
            </a:endParaRPr>
          </a:p>
          <a:p>
            <a:pPr lvl="0" algn="ctr">
              <a:lnSpc>
                <a:spcPct val="115000"/>
              </a:lnSpc>
              <a:spcAft>
                <a:spcPts val="0"/>
              </a:spcAft>
              <a:buSzPts val="1000"/>
              <a:tabLst>
                <a:tab pos="457200" algn="l"/>
              </a:tabLst>
            </a:pPr>
            <a:r>
              <a:rPr lang="ru-RU" sz="1400" b="1" dirty="0" smtClean="0">
                <a:solidFill>
                  <a:srgbClr val="000000"/>
                </a:solidFill>
                <a:latin typeface="Arial"/>
                <a:ea typeface="Times New Roman"/>
              </a:rPr>
              <a:t>руководство </a:t>
            </a:r>
            <a:r>
              <a:rPr lang="ru-RU" sz="1400" b="1" dirty="0" smtClean="0">
                <a:solidFill>
                  <a:srgbClr val="000000"/>
                </a:solidFill>
                <a:latin typeface="Arial"/>
                <a:ea typeface="Times New Roman"/>
              </a:rPr>
              <a:t>взрослых</a:t>
            </a:r>
          </a:p>
          <a:p>
            <a:pPr lvl="0">
              <a:lnSpc>
                <a:spcPct val="115000"/>
              </a:lnSpc>
              <a:spcAft>
                <a:spcPts val="0"/>
              </a:spcAft>
              <a:buSzPts val="1000"/>
              <a:tabLst>
                <a:tab pos="457200" algn="l"/>
              </a:tabLst>
            </a:pPr>
            <a:endParaRPr lang="ru-RU" sz="1400" dirty="0">
              <a:solidFill>
                <a:srgbClr val="000000"/>
              </a:solidFill>
              <a:latin typeface="Arial"/>
              <a:ea typeface="Times New Roman"/>
            </a:endParaRPr>
          </a:p>
          <a:p>
            <a:pPr indent="142875">
              <a:lnSpc>
                <a:spcPct val="115000"/>
              </a:lnSpc>
              <a:spcBef>
                <a:spcPts val="375"/>
              </a:spcBef>
              <a:spcAft>
                <a:spcPts val="750"/>
              </a:spcAft>
            </a:pPr>
            <a:r>
              <a:rPr lang="ru-RU" sz="1400" dirty="0">
                <a:solidFill>
                  <a:srgbClr val="000000"/>
                </a:solidFill>
                <a:latin typeface="Arial"/>
                <a:ea typeface="Times New Roman"/>
                <a:cs typeface="Times New Roman"/>
              </a:rPr>
              <a:t>Формирование культурно - гигиенических навыков осуществляется </a:t>
            </a:r>
            <a:r>
              <a:rPr lang="ru-RU" sz="1400" dirty="0" smtClean="0">
                <a:solidFill>
                  <a:srgbClr val="000000"/>
                </a:solidFill>
                <a:latin typeface="Arial"/>
                <a:ea typeface="Times New Roman"/>
                <a:cs typeface="Times New Roman"/>
              </a:rPr>
              <a:t>под </a:t>
            </a:r>
            <a:r>
              <a:rPr lang="ru-RU" sz="1400" b="1" i="1" dirty="0" smtClean="0">
                <a:solidFill>
                  <a:srgbClr val="000000"/>
                </a:solidFill>
                <a:latin typeface="Arial"/>
                <a:ea typeface="Times New Roman"/>
                <a:cs typeface="Times New Roman"/>
              </a:rPr>
              <a:t>руководством </a:t>
            </a:r>
            <a:r>
              <a:rPr lang="ru-RU" sz="1400" b="1" i="1" dirty="0">
                <a:solidFill>
                  <a:srgbClr val="000000"/>
                </a:solidFill>
                <a:latin typeface="Arial"/>
                <a:ea typeface="Times New Roman"/>
                <a:cs typeface="Times New Roman"/>
              </a:rPr>
              <a:t>взрослых </a:t>
            </a:r>
            <a:r>
              <a:rPr lang="ru-RU" sz="1400" dirty="0">
                <a:solidFill>
                  <a:srgbClr val="000000"/>
                </a:solidFill>
                <a:latin typeface="Arial"/>
                <a:ea typeface="Times New Roman"/>
                <a:cs typeface="Times New Roman"/>
              </a:rPr>
              <a:t>- родителей, воспитателя. Поэтому должна быть обеспечена полная согласованность в требованиях дошкольного учреждения и семьи.</a:t>
            </a:r>
            <a:endParaRPr lang="ru-RU" sz="1400" dirty="0">
              <a:latin typeface="Calibri"/>
              <a:ea typeface="Calibri"/>
              <a:cs typeface="Times New Roman"/>
            </a:endParaRPr>
          </a:p>
          <a:p>
            <a:pPr lvl="0">
              <a:lnSpc>
                <a:spcPct val="115000"/>
              </a:lnSpc>
              <a:spcAft>
                <a:spcPts val="0"/>
              </a:spcAft>
              <a:buSzPts val="1000"/>
              <a:tabLst>
                <a:tab pos="457200" algn="l"/>
              </a:tabLst>
            </a:pPr>
            <a:endParaRPr lang="ru-RU" sz="1000" dirty="0" smtClean="0">
              <a:solidFill>
                <a:srgbClr val="000000"/>
              </a:solidFill>
              <a:latin typeface="Arial"/>
              <a:ea typeface="Times New Roman"/>
            </a:endParaRPr>
          </a:p>
          <a:p>
            <a:pPr lvl="0">
              <a:lnSpc>
                <a:spcPct val="115000"/>
              </a:lnSpc>
              <a:spcAft>
                <a:spcPts val="0"/>
              </a:spcAft>
              <a:buSzPts val="1000"/>
              <a:tabLst>
                <a:tab pos="457200" algn="l"/>
              </a:tabLst>
            </a:pPr>
            <a:endParaRPr lang="ru-RU" sz="1000" dirty="0">
              <a:solidFill>
                <a:srgbClr val="000000"/>
              </a:solidFill>
              <a:latin typeface="Arial"/>
              <a:ea typeface="Times New Roman"/>
            </a:endParaRPr>
          </a:p>
          <a:p>
            <a:pPr lvl="0">
              <a:lnSpc>
                <a:spcPct val="115000"/>
              </a:lnSpc>
              <a:spcAft>
                <a:spcPts val="0"/>
              </a:spcAft>
              <a:buSzPts val="1000"/>
              <a:tabLst>
                <a:tab pos="457200" algn="l"/>
              </a:tabLst>
            </a:pPr>
            <a:endParaRPr lang="ru-RU" sz="1000" dirty="0" smtClean="0">
              <a:solidFill>
                <a:srgbClr val="000000"/>
              </a:solidFill>
              <a:latin typeface="Arial"/>
              <a:ea typeface="Times New Roman"/>
            </a:endParaRPr>
          </a:p>
          <a:p>
            <a:pPr lvl="0">
              <a:lnSpc>
                <a:spcPct val="115000"/>
              </a:lnSpc>
              <a:spcAft>
                <a:spcPts val="0"/>
              </a:spcAft>
              <a:buSzPts val="1000"/>
              <a:tabLst>
                <a:tab pos="457200" algn="l"/>
              </a:tabLst>
            </a:pPr>
            <a:endParaRPr lang="ru-RU" sz="1000" dirty="0" smtClean="0">
              <a:solidFill>
                <a:srgbClr val="000000"/>
              </a:solidFill>
              <a:latin typeface="Arial"/>
              <a:ea typeface="Times New Roman"/>
            </a:endParaRPr>
          </a:p>
          <a:p>
            <a:pPr lvl="0">
              <a:lnSpc>
                <a:spcPct val="115000"/>
              </a:lnSpc>
              <a:spcAft>
                <a:spcPts val="0"/>
              </a:spcAft>
              <a:buSzPts val="1000"/>
              <a:tabLst>
                <a:tab pos="457200" algn="l"/>
              </a:tabLst>
            </a:pPr>
            <a:endParaRPr lang="ru-RU" sz="1000" dirty="0">
              <a:effectLst/>
              <a:latin typeface="Calibri"/>
              <a:ea typeface="Calibri"/>
              <a:cs typeface="Times New Roman"/>
            </a:endParaRPr>
          </a:p>
        </p:txBody>
      </p:sp>
    </p:spTree>
    <p:extLst>
      <p:ext uri="{BB962C8B-B14F-4D97-AF65-F5344CB8AC3E}">
        <p14:creationId xmlns:p14="http://schemas.microsoft.com/office/powerpoint/2010/main" xmlns="" val="2942526187"/>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330</TotalTime>
  <Words>743</Words>
  <Application>Microsoft Office PowerPoint</Application>
  <PresentationFormat>Экран (4:3)</PresentationFormat>
  <Paragraphs>70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User</cp:lastModifiedBy>
  <cp:revision>24</cp:revision>
  <dcterms:created xsi:type="dcterms:W3CDTF">2014-12-01T03:16:36Z</dcterms:created>
  <dcterms:modified xsi:type="dcterms:W3CDTF">2015-06-07T05:07:18Z</dcterms:modified>
</cp:coreProperties>
</file>