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6" r:id="rId4"/>
    <p:sldId id="277" r:id="rId5"/>
    <p:sldId id="278" r:id="rId6"/>
    <p:sldId id="279" r:id="rId7"/>
    <p:sldId id="280" r:id="rId8"/>
    <p:sldId id="275" r:id="rId9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DE4272"/>
    <a:srgbClr val="199E12"/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52" y="286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7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6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5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5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3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0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7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0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1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0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F073-F4C5-49C5-9BC2-D98117C94B05}" type="datetimeFigureOut">
              <a:rPr lang="ru-RU" smtClean="0"/>
              <a:pPr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7FCD-1643-4800-B9AE-DF26EA503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1\Desktop\газета\52825_html_25b071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9" y="-375592"/>
            <a:ext cx="7344817" cy="11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04664" y="344488"/>
            <a:ext cx="6120680" cy="9145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9" y="170232"/>
            <a:ext cx="6399085" cy="93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2534731"/>
            <a:ext cx="3600400" cy="35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87424" y="4931625"/>
            <a:ext cx="46805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Счастливое детство</a:t>
            </a:r>
            <a:endParaRPr lang="ru-RU" sz="36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377" y="4329647"/>
            <a:ext cx="29461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rgbClr val="199E1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Информационно-познавательная 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rgbClr val="199E1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газета для родителей</a:t>
            </a:r>
            <a:endParaRPr lang="ru-RU" sz="1400" b="1" cap="none" spc="0" dirty="0">
              <a:ln w="10541" cmpd="sng">
                <a:solidFill>
                  <a:srgbClr val="199E1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640" y="7694351"/>
            <a:ext cx="35283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«Праздник дома»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872" y="7157836"/>
            <a:ext cx="28371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199E12"/>
                  </a:solidFill>
                  <a:prstDash val="solid"/>
                </a:ln>
                <a:solidFill>
                  <a:srgbClr val="199E12"/>
                </a:solidFill>
                <a:effectLst/>
              </a:rPr>
              <a:t>Тема выпуска:</a:t>
            </a:r>
            <a:endParaRPr lang="ru-RU" sz="2800" b="1" cap="none" spc="0" dirty="0">
              <a:ln w="10541" cmpd="sng">
                <a:solidFill>
                  <a:srgbClr val="199E12"/>
                </a:solidFill>
                <a:prstDash val="solid"/>
              </a:ln>
              <a:solidFill>
                <a:srgbClr val="199E12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2287" y="704528"/>
            <a:ext cx="31683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>
                <a:ln w="10541" cmpd="sng">
                  <a:solidFill>
                    <a:srgbClr val="199E1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Муниципальное бюджетное дошкольное образовательное учреждение «Детский сад общеразвивающего вида №6 с приоритетным осуществлением деятельности по физическому направлению развития воспитанников»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49924" y="8755677"/>
            <a:ext cx="2520280" cy="78008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61048" y="8822554"/>
            <a:ext cx="29969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№ 6/2016г.</a:t>
            </a:r>
            <a:endParaRPr lang="ru-RU" sz="3600" b="1" cap="none" spc="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07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газета\52825_html_25b071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9" y="-375592"/>
            <a:ext cx="7344817" cy="11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14652" y="345566"/>
            <a:ext cx="6228693" cy="92159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070032"/>
            <a:ext cx="5400600" cy="2730840"/>
          </a:xfrm>
        </p:spPr>
        <p:txBody>
          <a:bodyPr>
            <a:normAutofit/>
          </a:bodyPr>
          <a:lstStyle/>
          <a:p>
            <a:pPr algn="just"/>
            <a:r>
              <a:rPr lang="ru-RU" sz="1050" dirty="0">
                <a:ea typeface="Calibri"/>
                <a:cs typeface="Times New Roman"/>
              </a:rPr>
              <a:t> </a:t>
            </a:r>
            <a:r>
              <a:rPr lang="ru-RU" sz="1050" dirty="0" smtClean="0">
                <a:ea typeface="Calibri"/>
                <a:cs typeface="Times New Roman"/>
              </a:rPr>
              <a:t>          </a:t>
            </a:r>
            <a:endParaRPr lang="ru-RU" sz="13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20687" y="9369152"/>
            <a:ext cx="4320481" cy="5368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4442" y="4601516"/>
            <a:ext cx="4320481" cy="488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652" y="757437"/>
            <a:ext cx="6237516" cy="345638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just"/>
            <a:endParaRPr lang="ru-RU" sz="1200" dirty="0" smtClean="0"/>
          </a:p>
          <a:p>
            <a:pPr indent="266700" algn="just"/>
            <a:endParaRPr lang="ru-RU" sz="1200" dirty="0"/>
          </a:p>
          <a:p>
            <a:pPr indent="266700" algn="just"/>
            <a:endParaRPr lang="ru-RU" sz="1200" dirty="0" smtClean="0"/>
          </a:p>
          <a:p>
            <a:pPr indent="266700" algn="just"/>
            <a:r>
              <a:rPr lang="ru-RU" sz="1200" dirty="0" smtClean="0"/>
              <a:t>Помните ли вы, какие праздники в детстве вам устраивали мамы, папы, бабушки и дедушки? Попробуйте их перечислить: день рождение, ёлка…Что ещё? Так мало?! А часто ли к вам в гости приходили друзья? У каждого, наверное, воспоминания разные. И не на все вопросы вы можете ответить положительно. </a:t>
            </a:r>
          </a:p>
          <a:p>
            <a:pPr indent="266700" algn="just"/>
            <a:r>
              <a:rPr lang="ru-RU" sz="1200" dirty="0" smtClean="0"/>
              <a:t>Вообще, исторические </a:t>
            </a:r>
            <a:r>
              <a:rPr lang="ru-RU" sz="1200" dirty="0"/>
              <a:t>корни праздника уходят в глубокую древность, они тесно связаны с магией, ритуалом, трудовой деятельностью, мировосприятием, образом жизни, ценностными ориентациями. Издревле существовала общечеловеческая потребность в праздниках, выполнявшем важные социальные функции: компенсаторную, эстетическую, нравственно облагораживающую. Праздник выступал как способ духовного единения, коллективного самовыражения и обретения свободы, раскрепощения, снятия груза будничных забот и тревог</a:t>
            </a:r>
            <a:r>
              <a:rPr lang="ru-RU" sz="1200" dirty="0" smtClean="0"/>
              <a:t>.</a:t>
            </a:r>
            <a:r>
              <a:rPr lang="ru-RU" sz="1200" dirty="0">
                <a:solidFill>
                  <a:srgbClr val="000000"/>
                </a:solidFill>
              </a:rPr>
              <a:t> Как бы далеко ни углублялись мы в историю народов России (да и не только России), нам не удастся найти такое время, такой период, в котором не было бы праздников. Начиная от плясок вокруг костра по случаю удачной охоты и кончая Святками, Масленицей, Пасхой, Купальной неделей и прочими календарными торжествами нынешних дней. Со времен первобытных капищ и языческого осмысления природы и своего места и роли в ней народа не упускал случая попеть, потанцевать, поиграть.</a:t>
            </a:r>
            <a:endParaRPr lang="ru-RU" sz="1200" dirty="0" smtClean="0"/>
          </a:p>
          <a:p>
            <a:pPr indent="266700" algn="just"/>
            <a:endParaRPr lang="ru-RU" sz="1200" dirty="0"/>
          </a:p>
          <a:p>
            <a:pPr indent="266700" algn="just"/>
            <a:endParaRPr lang="ru-RU" sz="1200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4234" y="4601516"/>
            <a:ext cx="3048717" cy="4970612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66700" algn="just"/>
            <a:endParaRPr lang="ru-RU" sz="1200" dirty="0" smtClean="0">
              <a:solidFill>
                <a:prstClr val="black"/>
              </a:solidFill>
            </a:endParaRPr>
          </a:p>
          <a:p>
            <a:pPr lvl="0" indent="266700" algn="just"/>
            <a:endParaRPr lang="ru-RU" sz="1200" dirty="0">
              <a:solidFill>
                <a:prstClr val="black"/>
              </a:solidFill>
            </a:endParaRPr>
          </a:p>
          <a:p>
            <a:pPr lvl="0" indent="266700" algn="just"/>
            <a:endParaRPr lang="ru-RU" sz="1200" dirty="0" smtClean="0">
              <a:solidFill>
                <a:prstClr val="black"/>
              </a:solidFill>
            </a:endParaRPr>
          </a:p>
          <a:p>
            <a:pPr lvl="0" indent="266700" algn="just"/>
            <a:endParaRPr lang="ru-RU" sz="1200" dirty="0">
              <a:solidFill>
                <a:prstClr val="black"/>
              </a:solidFill>
            </a:endParaRPr>
          </a:p>
          <a:p>
            <a:pPr lvl="0" algn="just"/>
            <a:endParaRPr lang="ru-RU" sz="1200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1200" dirty="0" smtClean="0">
                <a:solidFill>
                  <a:prstClr val="black"/>
                </a:solidFill>
              </a:rPr>
              <a:t>детские </a:t>
            </a:r>
            <a:r>
              <a:rPr lang="ru-RU" sz="1200" dirty="0">
                <a:solidFill>
                  <a:prstClr val="black"/>
                </a:solidFill>
              </a:rPr>
              <a:t>лакомства (торт и мороженое). </a:t>
            </a:r>
          </a:p>
          <a:p>
            <a:pPr lvl="0" indent="266700" algn="just"/>
            <a:r>
              <a:rPr lang="ru-RU" sz="1200" dirty="0" smtClean="0">
                <a:solidFill>
                  <a:prstClr val="black"/>
                </a:solidFill>
              </a:rPr>
              <a:t>На </a:t>
            </a:r>
            <a:r>
              <a:rPr lang="ru-RU" sz="1200" dirty="0">
                <a:solidFill>
                  <a:prstClr val="black"/>
                </a:solidFill>
              </a:rPr>
              <a:t>празднике хорошо устроить кукольный спектакль, детский концерт, </a:t>
            </a:r>
          </a:p>
          <a:p>
            <a:pPr lvl="0" indent="266700" algn="just"/>
            <a:r>
              <a:rPr lang="ru-RU" sz="1200" dirty="0" smtClean="0">
                <a:solidFill>
                  <a:prstClr val="black"/>
                </a:solidFill>
              </a:rPr>
              <a:t>спортивные </a:t>
            </a:r>
            <a:r>
              <a:rPr lang="ru-RU" sz="1200" dirty="0">
                <a:solidFill>
                  <a:prstClr val="black"/>
                </a:solidFill>
              </a:rPr>
              <a:t>соревнования, пение под караоке и т.д. Очень важно, чтобы ваши дети сами участвовали в подготовке праздника.</a:t>
            </a:r>
          </a:p>
          <a:p>
            <a:pPr indent="266700" algn="just"/>
            <a:r>
              <a:rPr lang="ru-RU" sz="1200" dirty="0" smtClean="0"/>
              <a:t>Ребёнку </a:t>
            </a:r>
            <a:r>
              <a:rPr lang="ru-RU" sz="1200" dirty="0"/>
              <a:t>для полноценного развития праздник необходим как воздух. «Пусть каждый припомнит своё детство, и он увидит, что праздник для ребёнка совсем не то, что для нас, что это действительно событие в детской жизни и что ребёнок считает свои дни от праздника до праздника, как считаем мы свои годы от одного важного события нашей жизни до другого. И, наоборот, тускло и серо было бы это детство, если бы из него выбросить праздники» - писал выдающийся русский педагог </a:t>
            </a:r>
            <a:r>
              <a:rPr lang="ru-RU" sz="1200" dirty="0" smtClean="0"/>
              <a:t>    </a:t>
            </a:r>
          </a:p>
          <a:p>
            <a:pPr indent="266700" algn="just"/>
            <a:r>
              <a:rPr lang="ru-RU" sz="1200" dirty="0"/>
              <a:t> </a:t>
            </a:r>
            <a:r>
              <a:rPr lang="ru-RU" sz="1200" dirty="0" smtClean="0"/>
              <a:t>                             К</a:t>
            </a:r>
            <a:r>
              <a:rPr lang="ru-RU" sz="1200" dirty="0"/>
              <a:t>. Д. Ушинский.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7531" y="163191"/>
            <a:ext cx="48563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Юным академикам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652" y="4622646"/>
            <a:ext cx="3048717" cy="4938866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66700" algn="just"/>
            <a:r>
              <a:rPr lang="ru-RU" sz="1200" dirty="0" smtClean="0"/>
              <a:t>Знаменитый литературный критик В.Г. Белинский писал: «Есть люди, которые любят детское общество и умеют занять его и рассказом, и разговором, и даже игрою. Приняв в ней участие, дети, со своей стороны, встречают этих людей с шумной радостью, слушают их со вниманием и смотрят на них с безграничной доверчивостью, как на своих друзей. Про всякого из таких у нас на Руси говорят: «Это детский праздник». </a:t>
            </a:r>
            <a:r>
              <a:rPr lang="ru-RU" sz="1200" dirty="0" smtClean="0">
                <a:solidFill>
                  <a:prstClr val="black"/>
                </a:solidFill>
              </a:rPr>
              <a:t>Один из самых памятных дней в году – это День рождение. Было бы замечательно, если бы взрослые хотели и умели организовать праздник Дня рождения ребенка так, чтобы каждый год он был не похож на предыдущий и ребёнок, взрослея, запоминал каждый из этих праздников как неповторимый и единственный. </a:t>
            </a:r>
          </a:p>
          <a:p>
            <a:pPr indent="266700" algn="just"/>
            <a:r>
              <a:rPr lang="ru-RU" sz="1200" dirty="0" smtClean="0">
                <a:solidFill>
                  <a:prstClr val="black"/>
                </a:solidFill>
              </a:rPr>
              <a:t>Чтобы устроить праздник вашему ребёнку от вас потребуется: украсить квартиру, позаботиться о небольших подарках для гостей, о нескольких призах для награждения участников</a:t>
            </a:r>
            <a:r>
              <a:rPr lang="ru-RU" sz="1200" dirty="0">
                <a:solidFill>
                  <a:prstClr val="black"/>
                </a:solidFill>
              </a:rPr>
              <a:t> конкурсов, приготовить любимые 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C:\Users\1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10" y="4601516"/>
            <a:ext cx="1528902" cy="955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78237" y="725871"/>
            <a:ext cx="33457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Как появился праздник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6878" y="4160981"/>
            <a:ext cx="4697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Как организовать праздник дома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газета\52825_html_25b071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9" y="-375592"/>
            <a:ext cx="7344817" cy="11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8659" y="423442"/>
            <a:ext cx="6120680" cy="907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070032"/>
            <a:ext cx="5400600" cy="2730840"/>
          </a:xfrm>
        </p:spPr>
        <p:txBody>
          <a:bodyPr>
            <a:normAutofit/>
          </a:bodyPr>
          <a:lstStyle/>
          <a:p>
            <a:pPr algn="just"/>
            <a:r>
              <a:rPr lang="ru-RU" sz="1050" dirty="0">
                <a:ea typeface="Calibri"/>
                <a:cs typeface="Times New Roman"/>
              </a:rPr>
              <a:t> </a:t>
            </a:r>
            <a:r>
              <a:rPr lang="ru-RU" sz="1050" dirty="0" smtClean="0">
                <a:ea typeface="Calibri"/>
                <a:cs typeface="Times New Roman"/>
              </a:rPr>
              <a:t>          </a:t>
            </a:r>
            <a:endParaRPr lang="ru-RU" sz="13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20687" y="9369152"/>
            <a:ext cx="4320481" cy="5368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4442" y="4601516"/>
            <a:ext cx="4320481" cy="488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71819" y="405318"/>
            <a:ext cx="42385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Украшение шарами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на детский праздник – 7 дней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5623" y="1236314"/>
            <a:ext cx="3011370" cy="826013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just">
              <a:spcAft>
                <a:spcPts val="0"/>
              </a:spcAft>
            </a:pPr>
            <a:r>
              <a:rPr lang="ru-RU" sz="12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Украшение </a:t>
            </a:r>
            <a:r>
              <a:rPr lang="ru-RU" sz="1200" i="1" dirty="0">
                <a:solidFill>
                  <a:srgbClr val="000000"/>
                </a:solidFill>
                <a:ea typeface="Times New Roman"/>
                <a:cs typeface="Times New Roman"/>
              </a:rPr>
              <a:t>воздушными шарами на детский праздник – один из самых популярных и любимых детьми видов декора.</a:t>
            </a:r>
            <a:endParaRPr lang="ru-RU" sz="1200" dirty="0"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a typeface="Times New Roman"/>
              </a:rPr>
              <a:t>Идея № 1. 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 </a:t>
            </a:r>
            <a:r>
              <a:rPr lang="ru-RU" sz="1200" b="1" dirty="0">
                <a:solidFill>
                  <a:srgbClr val="000000"/>
                </a:solidFill>
                <a:ea typeface="Times New Roman"/>
              </a:rPr>
              <a:t>Гелиевые шары! 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Шарики с гелием могут быть разноцветные, с рисунками, с надписью «С днем рождения», или в виде смайликов! Для детей волшебно летающие гелиевые шарики под потолком – настоящее волшебство. </a:t>
            </a:r>
            <a:endParaRPr lang="ru-RU" sz="1200" dirty="0">
              <a:ea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a typeface="Times New Roman"/>
              </a:rPr>
              <a:t>Идея № 2. Фигуры из воздушных шаров!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  У вашего ребенка наверняка есть любимые </a:t>
            </a:r>
            <a:r>
              <a:rPr lang="ru-RU" sz="1200" dirty="0" err="1">
                <a:solidFill>
                  <a:srgbClr val="000000"/>
                </a:solidFill>
                <a:ea typeface="Times New Roman"/>
              </a:rPr>
              <a:t>мультперсонажи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, поэтому он очень обрадуется, получив в подарок на день рождения Человека-Паука или </a:t>
            </a:r>
            <a:r>
              <a:rPr lang="ru-RU" sz="1200" dirty="0" err="1">
                <a:solidFill>
                  <a:srgbClr val="000000"/>
                </a:solidFill>
                <a:ea typeface="Times New Roman"/>
              </a:rPr>
              <a:t>Смешариков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. </a:t>
            </a:r>
            <a:endParaRPr lang="ru-RU" sz="1200" dirty="0">
              <a:ea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a typeface="Times New Roman"/>
              </a:rPr>
              <a:t>Идея № 3. Цифры из шаров!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 Ну, конечно же, каждый день рождения ребенка важен, и очень хочется акцентировать внимание на возрасте ребенка. Сделать это оригинально можно с помощью цифр из шаров. </a:t>
            </a:r>
            <a:endParaRPr lang="ru-RU" sz="1200" dirty="0">
              <a:ea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a typeface="Times New Roman"/>
              </a:rPr>
              <a:t>Идея № 4. Шар-сюрприз! 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Шар-сюрприз – оригинальное украшение на день рождения ребенка! Ведь всех ребятишек так завораживают маленькие шарики, леденцы и конфетти внутри огромного метрового шара! А в самый разгар детского праздника именинник лопает шар-сюрприз, загадывает желание, и всё содержимое сыпется на малышей!</a:t>
            </a:r>
            <a:endParaRPr lang="ru-RU" sz="1200" dirty="0">
              <a:ea typeface="Times New Roman"/>
            </a:endParaRPr>
          </a:p>
          <a:p>
            <a:pPr marL="895350" indent="266700" algn="just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ea typeface="Times New Roman"/>
              </a:rPr>
              <a:t>Идея № 5. Именные шары, шары с надписями!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 Если вы хотите написать своему ребенку «Доченька, с днем рождения» или «Вовочке -6 лет», то для этого прекрасно подойдут именные 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</a:rPr>
              <a:t>шары.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58134" y="2717496"/>
            <a:ext cx="3048717" cy="4755784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66700" algn="just"/>
            <a:r>
              <a:rPr lang="ru-RU" sz="1200" b="1" dirty="0">
                <a:solidFill>
                  <a:srgbClr val="000000"/>
                </a:solidFill>
                <a:ea typeface="Times New Roman"/>
              </a:rPr>
              <a:t>Идея № 6. Стенгазеты и фотоколлажи!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 В вашем семейном архиве наверняка есть много детский фотографий, ими и можно украсить детский праздник! Повесить их можно на атласные ленты и прищепки, смотрится очень оригинально!</a:t>
            </a:r>
            <a:endParaRPr lang="ru-RU" sz="1200" dirty="0">
              <a:solidFill>
                <a:prstClr val="black"/>
              </a:solidFill>
              <a:ea typeface="Times New Roman"/>
            </a:endParaRPr>
          </a:p>
          <a:p>
            <a:pPr lvl="0" indent="266700" algn="just"/>
            <a:r>
              <a:rPr lang="ru-RU" sz="1200" b="1" dirty="0">
                <a:solidFill>
                  <a:srgbClr val="000000"/>
                </a:solidFill>
                <a:ea typeface="Times New Roman"/>
              </a:rPr>
              <a:t>Идея № 7. Декор для фотосессий на 1 годик!</a:t>
            </a:r>
            <a:r>
              <a:rPr lang="ru-RU" sz="1200" dirty="0">
                <a:solidFill>
                  <a:srgbClr val="000000"/>
                </a:solidFill>
                <a:ea typeface="Times New Roman"/>
              </a:rPr>
              <a:t> Ваша семья так долго ждала этот день! И, конечно же, вы готовились к первой фотосессии на день рождения! В качестве декоративных элементов для фото подойдут тематические растяжки и флажки, гелиевые шары, плакаты и коллажи!</a:t>
            </a:r>
            <a:endParaRPr lang="ru-RU" sz="1200" dirty="0">
              <a:solidFill>
                <a:prstClr val="black"/>
              </a:solidFill>
              <a:ea typeface="Times New Roman"/>
            </a:endParaRPr>
          </a:p>
          <a:p>
            <a:pPr lvl="0" indent="266700" algn="just"/>
            <a:r>
              <a:rPr lang="ru-RU" sz="1200" b="1" dirty="0">
                <a:solidFill>
                  <a:srgbClr val="000000"/>
                </a:solidFill>
                <a:ea typeface="Calibri"/>
                <a:cs typeface="Times New Roman"/>
              </a:rPr>
              <a:t>Идея № 7. Гирлянды и растяжки!</a:t>
            </a:r>
            <a:r>
              <a:rPr lang="ru-RU" sz="1200" dirty="0">
                <a:solidFill>
                  <a:srgbClr val="000000"/>
                </a:solidFill>
                <a:ea typeface="Calibri"/>
                <a:cs typeface="Times New Roman"/>
              </a:rPr>
              <a:t> Если вы хотите быть самым оригинальным родителем в украшении детского праздника, закажите эксклюзивные гирлянды с именем вашего ребенка, например, «Ванечке 5 лет». Оформить такие гирлянды можно в любом стиле – в стиле </a:t>
            </a:r>
            <a:r>
              <a:rPr lang="ru-RU" sz="1200" dirty="0" err="1">
                <a:solidFill>
                  <a:srgbClr val="000000"/>
                </a:solidFill>
                <a:ea typeface="Calibri"/>
                <a:cs typeface="Times New Roman"/>
              </a:rPr>
              <a:t>мульфильма</a:t>
            </a:r>
            <a:r>
              <a:rPr lang="ru-RU" sz="1200" dirty="0">
                <a:solidFill>
                  <a:srgbClr val="000000"/>
                </a:solidFill>
                <a:ea typeface="Calibri"/>
                <a:cs typeface="Times New Roman"/>
              </a:rPr>
              <a:t> или игры. 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Users\1\Desktop\gir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3" y="7689304"/>
            <a:ext cx="11334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1352600"/>
            <a:ext cx="2420814" cy="13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1\Desktop\4c3a9b3f8c52a9e0b7d2965d1251e0d2_1445852125_969_6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67" y="7581818"/>
            <a:ext cx="2940711" cy="1839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газета\52825_html_25b071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9" y="-375592"/>
            <a:ext cx="7344817" cy="11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14652" y="344488"/>
            <a:ext cx="6228693" cy="91398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070032"/>
            <a:ext cx="5400600" cy="2730840"/>
          </a:xfrm>
        </p:spPr>
        <p:txBody>
          <a:bodyPr>
            <a:normAutofit/>
          </a:bodyPr>
          <a:lstStyle/>
          <a:p>
            <a:pPr algn="just"/>
            <a:r>
              <a:rPr lang="ru-RU" sz="1050" dirty="0">
                <a:ea typeface="Calibri"/>
                <a:cs typeface="Times New Roman"/>
              </a:rPr>
              <a:t> </a:t>
            </a:r>
            <a:r>
              <a:rPr lang="ru-RU" sz="1050" dirty="0" smtClean="0">
                <a:ea typeface="Calibri"/>
                <a:cs typeface="Times New Roman"/>
              </a:rPr>
              <a:t>          </a:t>
            </a:r>
            <a:endParaRPr lang="ru-RU" sz="13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20687" y="9369152"/>
            <a:ext cx="4320481" cy="5368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4442" y="4601516"/>
            <a:ext cx="4320481" cy="488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4635" y="272480"/>
            <a:ext cx="43045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Меню для детского праздника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0246" y="741033"/>
            <a:ext cx="3046746" cy="875017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/>
                <a:cs typeface="Times New Roman"/>
              </a:rPr>
              <a:t>Традиционно </a:t>
            </a:r>
            <a:r>
              <a:rPr lang="ru-RU" sz="1200" dirty="0">
                <a:solidFill>
                  <a:srgbClr val="000000"/>
                </a:solidFill>
                <a:ea typeface="Calibri"/>
                <a:cs typeface="Times New Roman"/>
              </a:rPr>
              <a:t>– угощением для деток - гостей является «сладкий стол». Так было и 10 лет назад, и 20, и даже 100! Правда, только вот о пользе такого полного глюкозой застолья диетологи до сих пор спорят… Мы тоже решили разобраться в том, какое угощение предложить гостям детской вечеринки, чтобы было сытно, полезно, красиво и очень вкусно! Чтобы и дети были довольны, и мамы спокойны! Все о правильном меню для детского праздника вы узнаете из нашей </a:t>
            </a:r>
            <a:r>
              <a:rPr lang="ru-RU" sz="1200" dirty="0" smtClean="0">
                <a:solidFill>
                  <a:srgbClr val="000000"/>
                </a:solidFill>
                <a:ea typeface="Calibri"/>
                <a:cs typeface="Times New Roman"/>
              </a:rPr>
              <a:t>статьи.</a:t>
            </a:r>
            <a:endParaRPr lang="ru-RU" sz="1200" dirty="0" smtClean="0"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      1</a:t>
            </a:r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. Активные игры</a:t>
            </a:r>
            <a:endParaRPr lang="ru-RU" sz="1200" dirty="0"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Наверняка, ни для кого из родителей не будет откровением, что аппетит у детворы появляется после интенсивной физической нагрузки. А это значит, что если вы хотите, чтобы ваши маленькие гости хорошо покушали – придумайте для них как можно больше веселых, активных, подвижных игр! Бегать, прыгать, соревноваться, бросать мяч и прятаться ваши гости просто ДОЛЖНЫ! И если они хорошо проголодаются, то и покушают на славу и вам в утешение! </a:t>
            </a:r>
            <a:endParaRPr lang="ru-RU" sz="1200" dirty="0" smtClean="0"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  2</a:t>
            </a:r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. Мотивация «</a:t>
            </a:r>
            <a:r>
              <a:rPr lang="ru-RU" sz="1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Вместе»</a:t>
            </a:r>
            <a:r>
              <a:rPr lang="ru-RU" sz="1200" dirty="0" smtClean="0">
                <a:ea typeface="Times New Roman"/>
                <a:cs typeface="Times New Roman"/>
              </a:rPr>
              <a:t>. </a:t>
            </a:r>
          </a:p>
          <a:p>
            <a:pPr lvl="0" indent="266700" algn="just"/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Вы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никогда не задавались вопросом, почему воспитатели детского сада на вопрос: «А как мы сегодня кушали?» почти всегда отвечают: «Отлично!», «Съел все, что лежало на тарелке, в том числе и котлету!» и пр.? Наверняка, все родители думают, что работники детского сада врут им в угоду, чтобы успокоить. А ничего подобного! Просто действительно, в коллективе дети не только лучше кушают, но и решаются попробовать то, что раньше им было совершенно не по вкусу!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266700" algn="just"/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В том числе и ненавистные котлеты, рыбу и (о, ужас!) даже молоко! Мотивация хорошо кушающих Пети, Васи и 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Марины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6924" y="2432720"/>
            <a:ext cx="3070858" cy="708188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66700" algn="just"/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всегда подействует на нерешительного 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малоежку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Артемку, ведь малыши больше доверяют сверстникам, чем папе с мамой!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266700" algn="just"/>
            <a:r>
              <a:rPr lang="ru-RU" sz="1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3. Не так, а за деньги!</a:t>
            </a:r>
            <a:endParaRPr lang="ru-RU" sz="1200" dirty="0" smtClean="0">
              <a:ea typeface="Calibri"/>
              <a:cs typeface="Times New Roman"/>
            </a:endParaRPr>
          </a:p>
          <a:p>
            <a:pPr indent="266700" algn="just"/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Попробуйте ход праздника построить на системе денежного (или </a:t>
            </a:r>
            <a:r>
              <a:rPr lang="ru-RU" sz="1200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фантового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) вознаграждения за победы в конкурсах, соревнованиях и творческих заданиях.  </a:t>
            </a:r>
            <a:endParaRPr lang="ru-RU" sz="1200" dirty="0" smtClean="0">
              <a:ea typeface="Calibri"/>
              <a:cs typeface="Times New Roman"/>
            </a:endParaRPr>
          </a:p>
          <a:p>
            <a:pPr lvl="0" indent="266700" algn="just"/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Пусть детки копят свои «денежки», ведь в самом конце праздника их будет ждать сюрприз! Правда, можно установить одно «но». Вход в волшебный магазин сюрпризов производится только по предъявлению «пропускного билета» - пустой тарелки после первого стола. У того из малышей, кто первым закончит трапезу, будет право первым войти в магазин и за свои «деньги» купить что-то самое вкусное-превкусное в вашем магазине. На витрину выставьте конфеты, фрукты, торт, мороженое и разноцветный домашний лимонад! Детвора будет в  восторге! </a:t>
            </a:r>
          </a:p>
          <a:p>
            <a:pPr lvl="0" indent="266700" algn="just"/>
            <a:r>
              <a:rPr lang="ru-RU" sz="12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      </a:t>
            </a:r>
            <a:r>
              <a:rPr lang="ru-RU" sz="1200" b="1" dirty="0" smtClean="0">
                <a:solidFill>
                  <a:srgbClr val="1F497D"/>
                </a:solidFill>
                <a:ea typeface="Times New Roman"/>
                <a:cs typeface="Times New Roman"/>
              </a:rPr>
              <a:t>4. Яркость красок</a:t>
            </a:r>
            <a:r>
              <a:rPr lang="ru-RU" sz="1200" dirty="0" smtClean="0">
                <a:solidFill>
                  <a:srgbClr val="1F497D"/>
                </a:solidFill>
                <a:ea typeface="Times New Roman"/>
                <a:cs typeface="Times New Roman"/>
              </a:rPr>
              <a:t> </a:t>
            </a:r>
            <a:endParaRPr lang="ru-RU" sz="1100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Конечно, даже с позиции взрослого человека яркий зелено-красно-желто-черный овощной «Греческий» салат выглядит гораздо аппетитней, нежели однородного унылого белого цвета, манная каша. Но взрослый эту самую кашу может съесть потому, что НАДО.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А дети не понимают этого слова, и обычно отвечают на него слезами. А почему бы не добавить к обычным блюдам из полезных продуктов красок?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                  </a:t>
            </a:r>
            <a:r>
              <a:rPr lang="ru-RU" sz="1200" dirty="0" smtClean="0">
                <a:ea typeface="Calibri"/>
                <a:cs typeface="Times New Roman"/>
              </a:rPr>
              <a:t> </a:t>
            </a:r>
          </a:p>
        </p:txBody>
      </p:sp>
      <p:pic>
        <p:nvPicPr>
          <p:cNvPr id="4098" name="Picture 2" descr="C:\Users\1\Desktop\Новая папка (3)\3MCeEnMXK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31" y="741033"/>
            <a:ext cx="238558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газета\52825_html_25b071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9" y="-375592"/>
            <a:ext cx="7344817" cy="11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30766" y="344488"/>
            <a:ext cx="6228693" cy="9217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070032"/>
            <a:ext cx="5400600" cy="2730840"/>
          </a:xfrm>
        </p:spPr>
        <p:txBody>
          <a:bodyPr>
            <a:normAutofit/>
          </a:bodyPr>
          <a:lstStyle/>
          <a:p>
            <a:pPr algn="just"/>
            <a:r>
              <a:rPr lang="ru-RU" sz="1050" dirty="0">
                <a:ea typeface="Calibri"/>
                <a:cs typeface="Times New Roman"/>
              </a:rPr>
              <a:t> </a:t>
            </a:r>
            <a:r>
              <a:rPr lang="ru-RU" sz="1050" dirty="0" smtClean="0">
                <a:ea typeface="Calibri"/>
                <a:cs typeface="Times New Roman"/>
              </a:rPr>
              <a:t>          </a:t>
            </a:r>
            <a:endParaRPr lang="ru-RU" sz="13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20687" y="9369152"/>
            <a:ext cx="4320481" cy="5368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4442" y="4601516"/>
            <a:ext cx="4320481" cy="488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10742" y="2019301"/>
            <a:ext cx="3048717" cy="7560839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66700" algn="just"/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Не стесняйтесь проявлять фантазию, готовя блюда для праздничного стола! 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indent="266700" algn="just"/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Даже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если у вас не все получится, можно к каждому блюду придумать волшебную историю, почему оно получилось именно таким и почему оно именно так называется. Кстати, о названиях! Старайтесь подписывать каждое блюдо сказочным «именем», это тоже пробуждает у малышей любопытство! Например, назовите сосиски с цветной капустой «Привет от крокодила», а бутерброды на шпажках «Сердце Белоснежки». И готовить все это быстро, и выглядит, как что-то экстраординарное и суперновое! </a:t>
            </a:r>
            <a:endParaRPr lang="ru-RU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ctr"/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6. Создаем блюда своими руками</a:t>
            </a:r>
            <a:endParaRPr lang="ru-RU" sz="1200" dirty="0">
              <a:ea typeface="Calibri"/>
              <a:cs typeface="Times New Roman"/>
            </a:endParaRPr>
          </a:p>
          <a:p>
            <a:pPr indent="266700" algn="just"/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И еще один способ, заставить детей хорошо покушать. Дайте им возможность что-то приготовить самим! Ведь все знают наверняка: то, что приготовлено своими руками – самое вкусное! </a:t>
            </a:r>
            <a:endParaRPr lang="ru-RU" sz="1200" dirty="0">
              <a:ea typeface="Calibri"/>
              <a:cs typeface="Times New Roman"/>
            </a:endParaRPr>
          </a:p>
          <a:p>
            <a:pPr indent="266700" algn="ctr"/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7. Бонус лучшему едоку!</a:t>
            </a:r>
            <a:endParaRPr lang="ru-RU" sz="1200" dirty="0">
              <a:ea typeface="Calibri"/>
              <a:cs typeface="Times New Roman"/>
            </a:endParaRPr>
          </a:p>
          <a:p>
            <a:pPr indent="266700" algn="just"/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Ну и, конечно, в конце праздничного застолья, не забудьте отметить самого лучшего «едока»: того, кто меньше всех капризничал и лучше всех покушал. Подарите ему что-нибудь особенное: маленькую игрушку, свисток, воздушный шарик, или еще что-нибудь. </a:t>
            </a:r>
            <a:endParaRPr lang="ru-RU" sz="1200" dirty="0">
              <a:ea typeface="Calibri"/>
              <a:cs typeface="Times New Roman"/>
            </a:endParaRPr>
          </a:p>
          <a:p>
            <a:pPr indent="266700" algn="just"/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Всякая отдельно взятая тема детского праздника предполагает свой подбор блюд для меню. Но есть несколько </a:t>
            </a:r>
            <a:r>
              <a:rPr lang="ru-RU" sz="1200" b="1" dirty="0">
                <a:solidFill>
                  <a:srgbClr val="000000"/>
                </a:solidFill>
                <a:ea typeface="Times New Roman"/>
                <a:cs typeface="Times New Roman"/>
              </a:rPr>
              <a:t>правил,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 которым должен соответствовать каждый праздничный детский рацион и, соответственно, застолье. 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0766" y="344489"/>
            <a:ext cx="3011370" cy="921702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Из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мясных тефтелей с сыром и яйцами можно сделать забавных ежат в гнезде с помощью перьев зеленого лука , а из бутербродов с ветчиной и сыром – полянку для божьих коровок, добавив листья салата, петрушку, оливки и помидор .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Дети превосходно реагируют на яркие краски в еде! Красный, зеленый, желтый – радостные цвета, которые стимулируют не только аппетит, но и интерес! А последний, как зачастую бывает, и является главной составляющей успешного продвижения к пустоте детской тарелки! И самый главный аргумент для родителей – все это готовить совсем недолго!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indent="266700"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5. Фантазии на тему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lvl="0" indent="266700" algn="just"/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Естественно, детское праздничное меню обязательно должно отвечать теме и стилистике всего праздника. А блюда на столе по своему внешнему виду должны напоминать главных героев торжества (не зависимо от ингредиентов, из которых они состоят, между прочим!). Например, если вы решили устроить праздник в стиле пингвинов Южного Полюса, то и на столе должны быть эти милые птицы. А если вы так старались переубедить детей, что они перенеслись с помощью волшебного экспресса в школу магов </a:t>
            </a:r>
            <a:r>
              <a:rPr lang="ru-RU" sz="1200" dirty="0" err="1">
                <a:solidFill>
                  <a:srgbClr val="000000"/>
                </a:solidFill>
                <a:ea typeface="Times New Roman"/>
                <a:cs typeface="Times New Roman"/>
              </a:rPr>
              <a:t>Хогвардс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 и оказались рядом с Гарри Поттером и его друзьями, то и на столе у ребят должно быть нечто очень магическое, например, волшебная шляпа </a:t>
            </a:r>
            <a:r>
              <a:rPr lang="ru-RU" sz="1200" dirty="0" err="1">
                <a:solidFill>
                  <a:srgbClr val="000000"/>
                </a:solidFill>
                <a:ea typeface="Times New Roman"/>
                <a:cs typeface="Times New Roman"/>
              </a:rPr>
              <a:t>Дамблдора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endParaRPr lang="ru-RU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 indent="266700" algn="just"/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endParaRPr lang="ru-RU" sz="12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endParaRPr lang="ru-RU" sz="12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endParaRPr lang="ru-RU" sz="12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endParaRPr lang="ru-RU" sz="1200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endParaRPr lang="ru-RU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indent="266700" algn="just"/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C:\Users\1\Desktop\sandwich-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839" y="1379137"/>
            <a:ext cx="2381430" cy="14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depositphotos_8791995-Cartoon-Food-Pizz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1"/>
          <a:stretch/>
        </p:blipFill>
        <p:spPr bwMode="auto">
          <a:xfrm>
            <a:off x="614442" y="7952839"/>
            <a:ext cx="2208245" cy="14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1\Desktop\Новая папка (3)\711b99d05115fefa2cf9aa0d0839fdb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47" y="416496"/>
            <a:ext cx="2644071" cy="1487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газета\52825_html_25b071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9" y="-375592"/>
            <a:ext cx="7344817" cy="11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2309" y="344488"/>
            <a:ext cx="6228693" cy="9217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20687" y="9369152"/>
            <a:ext cx="4320481" cy="5368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4442" y="4601516"/>
            <a:ext cx="4320481" cy="488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22648" y="344488"/>
            <a:ext cx="4528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Правила для детского застолья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2309" y="806153"/>
            <a:ext cx="3106690" cy="8755359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ctr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1.Жирное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, жареное, искусственное и напичканное вкусным «витамином Е» (то есть стабилизаторами, эмульгаторами и консервантами) лучше упустить. Или – оставить взрослым. Их желудки к всякой химии более стойкие. </a:t>
            </a:r>
            <a:endParaRPr lang="ru-RU" sz="1200" dirty="0"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2.Для детского праздничного застолья достаточно одного мясного, одного рыбного и одного овощного блюда. Не стоит готовить на батальон солдат! Не тратьте свое время зря! Например, можно подать бутерброды с салатом, гарнир с мясом и овощами, рыбные котлетки (или же слойки с рыбой) и сладкое. Кушанья должны быть легкими, с помощью них дети должны утолить голод, но, ни в коем случае их нельзя перекормить. Несварение желудка – тоже не лучшее воспоминание о празднике! </a:t>
            </a:r>
            <a:endParaRPr lang="ru-RU" sz="1200" dirty="0"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 3.Что касается любимого сладкого, то лучше отдать предпочтение десертам творожным, фруктовым или </a:t>
            </a:r>
            <a:r>
              <a:rPr lang="ru-RU" sz="1200" dirty="0" err="1">
                <a:solidFill>
                  <a:srgbClr val="000000"/>
                </a:solidFill>
                <a:ea typeface="Times New Roman"/>
                <a:cs typeface="Times New Roman"/>
              </a:rPr>
              <a:t>желированным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, а вот мучного подать на стол в минимальном количестве. То же самое касается и мороженого (не всем деткам можно его есть!) и шоколада (он ведь самый серьезный детский аллерген). Хорошо было бы, готовя десерты для малышей, отдать предпочтение фруктозе, а не сахару. </a:t>
            </a:r>
            <a:endParaRPr lang="ru-RU" sz="1200" dirty="0">
              <a:ea typeface="Calibri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indent="26670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 4.Забудьте о шипучках, газировках и прочей (правда, очень любимой детьми) ерунды. Лучше подать к столу фруктовые натуральные соки, или же (при самом идеальном раскладе) 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– приготовленные собственноручно морсы и компоты.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6923" y="806153"/>
            <a:ext cx="3097618" cy="681114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66700" algn="just"/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5.И еще одно маленькое, но такое важное для детей, правило. На столе обязательно должно быть каждого угощения по одному для каждого ребенка. В противном случае, Маша очень расстроится, если Вася съест последнюю «</a:t>
            </a:r>
            <a:r>
              <a:rPr lang="ru-RU" sz="1200" dirty="0" err="1">
                <a:solidFill>
                  <a:srgbClr val="000000"/>
                </a:solidFill>
                <a:ea typeface="Times New Roman"/>
                <a:cs typeface="Times New Roman"/>
              </a:rPr>
              <a:t>канапешечку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», а она ее даже не попробует! Малыши будут довольны, если найдут на своей тарелке то, что и у соседа за столом. </a:t>
            </a:r>
            <a:endParaRPr lang="ru-RU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0" indent="266700" algn="just"/>
            <a:endParaRPr lang="ru-RU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indent="266700" algn="just"/>
            <a:endParaRPr lang="ru-RU" sz="1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indent="266700" algn="just"/>
            <a:endParaRPr lang="ru-RU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indent="266700" algn="just"/>
            <a:endParaRPr lang="ru-RU" sz="1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indent="266700" algn="just"/>
            <a:endParaRPr lang="ru-RU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indent="266700" algn="just"/>
            <a:endParaRPr lang="ru-RU" sz="1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indent="266700" algn="just"/>
            <a:endParaRPr lang="ru-RU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lvl="0" indent="266700" algn="just"/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6.Для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детского застолья – только одноразовая посуда. Во избежание травм и разбитых дорогих сервизов запаситесь тематическими стаканчиками и тарелками. И вам проще, и детям – радость! 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266700" algn="just"/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И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еще, очень важный для родителей момент: легкость приготовления блюд для детского праздника. Современная жизнь не позволяет им тратить слишком много времени на этот этап подготовки. Да и дети, между прочим, не оценят сложности угощения и ваших кулинарных способностей! У них есть два критерия: «вкусно» и «не вкусно». Мы, постарались подобрать такое меню, которое не потребует значительных затрат времени и усилий от пап, мам и бабушек! 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3" name="Picture 5" descr="C:\Users\1\Desktop\160208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32" y="7833320"/>
            <a:ext cx="1488569" cy="14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116411164_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/>
          <a:stretch/>
        </p:blipFill>
        <p:spPr bwMode="auto">
          <a:xfrm>
            <a:off x="3967745" y="2792760"/>
            <a:ext cx="1934356" cy="1125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Новая папка (2)\1f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41" y="6681192"/>
            <a:ext cx="1311426" cy="145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газета\52825_html_25b071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9" y="-375592"/>
            <a:ext cx="7344817" cy="11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14652" y="339248"/>
            <a:ext cx="6228693" cy="9222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070032"/>
            <a:ext cx="5400600" cy="2730840"/>
          </a:xfrm>
        </p:spPr>
        <p:txBody>
          <a:bodyPr>
            <a:normAutofit/>
          </a:bodyPr>
          <a:lstStyle/>
          <a:p>
            <a:pPr algn="just"/>
            <a:r>
              <a:rPr lang="ru-RU" sz="1050" dirty="0">
                <a:ea typeface="Calibri"/>
                <a:cs typeface="Times New Roman"/>
              </a:rPr>
              <a:t> </a:t>
            </a:r>
            <a:r>
              <a:rPr lang="ru-RU" sz="1050" dirty="0" smtClean="0">
                <a:ea typeface="Calibri"/>
                <a:cs typeface="Times New Roman"/>
              </a:rPr>
              <a:t>          </a:t>
            </a:r>
            <a:endParaRPr lang="ru-RU" sz="13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20687" y="9369152"/>
            <a:ext cx="4320481" cy="5368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4442" y="4601516"/>
            <a:ext cx="4320481" cy="488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 smtClean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6183" y="1053452"/>
            <a:ext cx="4747162" cy="145872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just"/>
            <a:r>
              <a:rPr lang="ru-RU" sz="1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«Гляделки».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Вам понадобятся: четыре стула - два напротив двух. Участники садятся напротив друг друга и по команде начинают пристально смотреть в глаза друг другу. Нельзя смеяться и моргать, отводить глаза. Проигравший выбывает. И так, пока не останется один победитель. Болельщики могут смешить и дразнить игроков. Выигравшему - то есть переглядевшему всех - приз - черничный йогурт (черника прекрасно влияет на зрение, которое он напрягал во время игры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).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98736" y="4880992"/>
            <a:ext cx="4572413" cy="186365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just"/>
            <a:r>
              <a:rPr lang="ru-RU" sz="1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«</a:t>
            </a:r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Приклей хвостик».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Вам понадобится: нарисованная на большом листе бумаги собака, без хвоста (можно вырезать ее из журнала или сфотографировать и распечатать крупным планом вашу собаку), хвост, вырезан отдельно и оснащен липучкой (кусочком пластилина). Каждый из участников должен с завязанными глазами, сделав 2-3 оборота вокруг собственной оси, подойти к картине с хвостом в руках (лучше подвести его, чтобы он не прилепил хвостик кому-нибудь другому) и приклеить его. Теперь пора снять повязку и посмотреть, над чем смеются все вокруг. Ой, а хвост-то на голове! </a:t>
            </a:r>
            <a:r>
              <a:rPr lang="ru-RU" sz="1200" b="1" dirty="0">
                <a:solidFill>
                  <a:srgbClr val="000000"/>
                </a:solidFill>
                <a:ea typeface="Times New Roman"/>
                <a:cs typeface="Times New Roman"/>
              </a:rPr>
              <a:t> </a:t>
            </a:r>
            <a:endParaRPr lang="ru-RU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84562" y="130122"/>
            <a:ext cx="4160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Развивай-ка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04608" y="8409384"/>
            <a:ext cx="5245980" cy="115212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66700" algn="just"/>
            <a:r>
              <a:rPr lang="ru-RU" sz="1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«</a:t>
            </a:r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Шарики-веники</a:t>
            </a:r>
            <a:r>
              <a:rPr lang="ru-RU" sz="12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». 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Вам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понадобятся: 2 воздушных шарика, 2 веника (как вариант - 2 ракетки для бадминтона, свободное пространство. Двум участникам (или двум представителям команд) предлагается донести шарики на вениках, не 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проколов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их и не уронив, не придерживая рукой. Тому, кому это удастся, можно выдать специальную медаль и сертификат, предоставляющий право подмести квартиру</a:t>
            </a:r>
            <a:r>
              <a:rPr lang="ru-RU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!</a:t>
            </a:r>
            <a:endParaRPr lang="ru-RU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9465" y="6919070"/>
            <a:ext cx="4635458" cy="1272405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266700" algn="just"/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«Испорченный телефон».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Очень хорошая игра, когда нужно успокоить расшалившихся не в меру детей. Все садятся рядком, закрыв руками уши и зажмурив глаза. Ведущий (первый в цепочке) говорит тихо-тихо на ухо ближайшему игроку какое-нибудь слово. Тот жестами и мимикой пытается передать это слово следующему игроку, а тот уже говорит то, что понял очередному игроку на ухо. 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9465" y="2720752"/>
            <a:ext cx="4731663" cy="198410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66700" algn="just"/>
            <a:r>
              <a:rPr lang="ru-RU" sz="1200" b="1" dirty="0">
                <a:solidFill>
                  <a:srgbClr val="002060"/>
                </a:solidFill>
                <a:ea typeface="Times New Roman"/>
                <a:cs typeface="Times New Roman"/>
              </a:rPr>
              <a:t> «Хлопушки». </a:t>
            </a:r>
            <a:r>
              <a:rPr lang="ru-RU" sz="1200" dirty="0">
                <a:solidFill>
                  <a:srgbClr val="000000"/>
                </a:solidFill>
                <a:ea typeface="Times New Roman"/>
                <a:cs typeface="Times New Roman"/>
              </a:rPr>
              <a:t>Вам понадобится: ряд стульев, или длинный диван. Несколько игроков садятся в ряд и кладут руки на коленки соседям: левую руку на правое колено соседа слева, правую - на левое колено соседа справа. Разобравшись в правом и левом, начинайте хлопать по коленкам соседей с самого края цепочки, стараясь, чтобы хлопки следовали по цепочке последовательно, не перескакивая свою очередь. Тот, кто хлопнул раньше времени или пропустил свою очередь, убирает «провинившуюся» руку с коленки, и игра продолжается. Побеждает самый сосредоточенный игрок, у которого осталось две или одна (последняя) рука на колене соседа. 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C:\Users\1\Desktop\kids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11213"/>
          <a:stretch/>
        </p:blipFill>
        <p:spPr bwMode="auto">
          <a:xfrm>
            <a:off x="412499" y="8201025"/>
            <a:ext cx="867367" cy="138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___20130309_192988297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03" y="7169696"/>
            <a:ext cx="1186138" cy="7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0_8a7f7_8cf0cea1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5" y="5127499"/>
            <a:ext cx="1383684" cy="137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f57abbed003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16776" b="6117"/>
          <a:stretch/>
        </p:blipFill>
        <p:spPr bwMode="auto">
          <a:xfrm flipH="1">
            <a:off x="5173403" y="3079303"/>
            <a:ext cx="1334936" cy="15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Desktop\zcXoRk9c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9" y="1136576"/>
            <a:ext cx="1075224" cy="1075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газета\52825_html_25b071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9" y="-375592"/>
            <a:ext cx="7344817" cy="115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32656" y="416495"/>
            <a:ext cx="6192688" cy="91450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1627858"/>
            <a:ext cx="5400600" cy="2622720"/>
          </a:xfrm>
        </p:spPr>
        <p:txBody>
          <a:bodyPr>
            <a:normAutofit/>
          </a:bodyPr>
          <a:lstStyle/>
          <a:p>
            <a:pPr algn="just"/>
            <a:r>
              <a:rPr lang="ru-RU" sz="1050" dirty="0">
                <a:ea typeface="Calibri"/>
                <a:cs typeface="Times New Roman"/>
              </a:rPr>
              <a:t> </a:t>
            </a:r>
            <a:endParaRPr lang="ru-RU" sz="13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20687" y="9369152"/>
            <a:ext cx="4320481" cy="53684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z="4800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  <a:t/>
            </a:r>
            <a:br>
              <a:rPr lang="ru-RU" spc="10" dirty="0">
                <a:solidFill>
                  <a:srgbClr val="242F33"/>
                </a:solidFill>
                <a:latin typeface="Helvetica"/>
                <a:ea typeface="Times New Roman"/>
              </a:rPr>
            </a:b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4442" y="4601516"/>
            <a:ext cx="4320481" cy="488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9045" y="1280592"/>
            <a:ext cx="6059908" cy="76446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r>
              <a:rPr lang="ru-RU" sz="1200" dirty="0" smtClean="0"/>
              <a:t> </a:t>
            </a:r>
            <a:r>
              <a:rPr lang="ru-RU" sz="1200" b="1" dirty="0" smtClean="0"/>
              <a:t>Поздравляем наших именинников, </a:t>
            </a:r>
          </a:p>
          <a:p>
            <a:r>
              <a:rPr lang="ru-RU" sz="1200" b="1" dirty="0" smtClean="0"/>
              <a:t>родившихся в июне:</a:t>
            </a:r>
          </a:p>
          <a:p>
            <a:endParaRPr lang="ru-RU" sz="1200" b="1" u="sng" dirty="0">
              <a:solidFill>
                <a:srgbClr val="FFCC00"/>
              </a:solidFill>
            </a:endParaRPr>
          </a:p>
          <a:p>
            <a:pPr marL="85725" indent="85725"/>
            <a:r>
              <a:rPr lang="ru-RU" sz="1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Группа </a:t>
            </a:r>
            <a:r>
              <a:rPr lang="ru-RU" sz="12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«Капельки»</a:t>
            </a:r>
          </a:p>
          <a:p>
            <a:r>
              <a:rPr lang="ru-RU" sz="1200" dirty="0" smtClean="0"/>
              <a:t>Зайцеву Светлану 22.06.</a:t>
            </a:r>
          </a:p>
          <a:p>
            <a:endParaRPr lang="ru-RU" sz="500" dirty="0" smtClean="0"/>
          </a:p>
          <a:p>
            <a:r>
              <a:rPr lang="ru-RU" sz="1200" b="1" dirty="0" smtClean="0"/>
              <a:t>     </a:t>
            </a:r>
            <a:r>
              <a:rPr lang="ru-RU" sz="1200" b="1" u="sng" dirty="0">
                <a:solidFill>
                  <a:srgbClr val="FF0000"/>
                </a:solidFill>
              </a:rPr>
              <a:t>Группа «Радуга</a:t>
            </a:r>
            <a:r>
              <a:rPr lang="ru-RU" sz="1200" b="1" u="sng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1200" dirty="0" err="1" smtClean="0">
                <a:solidFill>
                  <a:schemeClr val="tx1"/>
                </a:solidFill>
              </a:rPr>
              <a:t>Аликееву</a:t>
            </a:r>
            <a:r>
              <a:rPr lang="ru-RU" sz="1200" dirty="0" smtClean="0">
                <a:solidFill>
                  <a:schemeClr val="tx1"/>
                </a:solidFill>
              </a:rPr>
              <a:t> Полину 07.06.</a:t>
            </a:r>
          </a:p>
          <a:p>
            <a:r>
              <a:rPr lang="ru-RU" sz="1200" dirty="0" err="1" smtClean="0">
                <a:solidFill>
                  <a:schemeClr val="tx1"/>
                </a:solidFill>
              </a:rPr>
              <a:t>Балдина</a:t>
            </a:r>
            <a:r>
              <a:rPr lang="ru-RU" sz="1200" dirty="0" smtClean="0">
                <a:solidFill>
                  <a:schemeClr val="tx1"/>
                </a:solidFill>
              </a:rPr>
              <a:t> Ярослава 08.06.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Коржавину Полину 28.06.</a:t>
            </a:r>
          </a:p>
          <a:p>
            <a:r>
              <a:rPr lang="ru-RU" sz="1200" dirty="0" err="1" smtClean="0">
                <a:solidFill>
                  <a:schemeClr val="tx1"/>
                </a:solidFill>
              </a:rPr>
              <a:t>Фаизову</a:t>
            </a:r>
            <a:r>
              <a:rPr lang="ru-RU" sz="1200" dirty="0" smtClean="0">
                <a:solidFill>
                  <a:schemeClr val="tx1"/>
                </a:solidFill>
              </a:rPr>
              <a:t> Арину 28.06. </a:t>
            </a:r>
          </a:p>
          <a:p>
            <a:endParaRPr lang="ru-RU" sz="800" dirty="0">
              <a:solidFill>
                <a:schemeClr val="tx1"/>
              </a:solidFill>
            </a:endParaRPr>
          </a:p>
          <a:p>
            <a:pPr indent="180975"/>
            <a:r>
              <a:rPr lang="ru-RU" sz="1200" b="1" u="sng" dirty="0" smtClean="0">
                <a:solidFill>
                  <a:srgbClr val="FFCC00"/>
                </a:solidFill>
              </a:rPr>
              <a:t>Группа «Ромашка»</a:t>
            </a:r>
          </a:p>
          <a:p>
            <a:r>
              <a:rPr lang="ru-RU" sz="1200" dirty="0" err="1" smtClean="0">
                <a:solidFill>
                  <a:schemeClr val="tx1"/>
                </a:solidFill>
              </a:rPr>
              <a:t>Матюнина</a:t>
            </a:r>
            <a:r>
              <a:rPr lang="ru-RU" sz="1200" dirty="0" smtClean="0">
                <a:solidFill>
                  <a:schemeClr val="tx1"/>
                </a:solidFill>
              </a:rPr>
              <a:t> Никиту 14.06.</a:t>
            </a:r>
          </a:p>
          <a:p>
            <a:endParaRPr lang="ru-RU" sz="600" b="1" u="sng" dirty="0" smtClean="0">
              <a:solidFill>
                <a:srgbClr val="FF0000"/>
              </a:solidFill>
            </a:endParaRPr>
          </a:p>
          <a:p>
            <a:pPr indent="180975"/>
            <a:r>
              <a:rPr lang="ru-RU" sz="1200" b="1" u="sng" dirty="0" smtClean="0">
                <a:solidFill>
                  <a:srgbClr val="FF0000"/>
                </a:solidFill>
              </a:rPr>
              <a:t>Группа </a:t>
            </a:r>
            <a:r>
              <a:rPr lang="ru-RU" sz="1200" b="1" u="sng" dirty="0">
                <a:solidFill>
                  <a:srgbClr val="FF0000"/>
                </a:solidFill>
              </a:rPr>
              <a:t>«Пчёлки</a:t>
            </a:r>
            <a:r>
              <a:rPr lang="ru-RU" sz="1200" b="1" u="sng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Кручинину Дарью 01.06.</a:t>
            </a:r>
          </a:p>
          <a:p>
            <a:r>
              <a:rPr lang="ru-RU" sz="1200" dirty="0" err="1" smtClean="0">
                <a:solidFill>
                  <a:schemeClr val="tx1"/>
                </a:solidFill>
              </a:rPr>
              <a:t>Садоян</a:t>
            </a:r>
            <a:r>
              <a:rPr lang="ru-RU" sz="1200" dirty="0" smtClean="0">
                <a:solidFill>
                  <a:schemeClr val="tx1"/>
                </a:solidFill>
              </a:rPr>
              <a:t> Тимура 08.06.</a:t>
            </a:r>
          </a:p>
          <a:p>
            <a:r>
              <a:rPr lang="ru-RU" sz="1200" dirty="0" err="1" smtClean="0">
                <a:solidFill>
                  <a:schemeClr val="tx1"/>
                </a:solidFill>
              </a:rPr>
              <a:t>Фаткуллина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Багдана</a:t>
            </a:r>
            <a:r>
              <a:rPr lang="ru-RU" sz="1200" dirty="0" smtClean="0">
                <a:solidFill>
                  <a:schemeClr val="tx1"/>
                </a:solidFill>
              </a:rPr>
              <a:t> 21.06.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800" dirty="0" smtClean="0"/>
          </a:p>
          <a:p>
            <a:r>
              <a:rPr lang="ru-RU" sz="1200" dirty="0" smtClean="0"/>
              <a:t>     </a:t>
            </a:r>
            <a:r>
              <a:rPr lang="ru-RU" sz="1200" b="1" u="sng" dirty="0" smtClean="0">
                <a:solidFill>
                  <a:srgbClr val="FFCC00"/>
                </a:solidFill>
              </a:rPr>
              <a:t>Группа «Колобок»</a:t>
            </a:r>
          </a:p>
          <a:p>
            <a:r>
              <a:rPr lang="ru-RU" sz="1200" dirty="0" err="1"/>
              <a:t>Сюзёва</a:t>
            </a:r>
            <a:r>
              <a:rPr lang="ru-RU" sz="1200" dirty="0"/>
              <a:t> Кирилла 05.06.</a:t>
            </a:r>
          </a:p>
          <a:p>
            <a:r>
              <a:rPr lang="ru-RU" sz="1200" dirty="0" err="1"/>
              <a:t>Хамидова</a:t>
            </a:r>
            <a:r>
              <a:rPr lang="ru-RU" sz="1200" dirty="0"/>
              <a:t> Романа 12.06.</a:t>
            </a:r>
          </a:p>
          <a:p>
            <a:r>
              <a:rPr lang="ru-RU" sz="1200" dirty="0" err="1" smtClean="0"/>
              <a:t>Карпушина</a:t>
            </a:r>
            <a:r>
              <a:rPr lang="ru-RU" sz="1200" dirty="0" smtClean="0"/>
              <a:t> </a:t>
            </a:r>
            <a:r>
              <a:rPr lang="ru-RU" sz="1200" dirty="0"/>
              <a:t>Александра 15.06.</a:t>
            </a:r>
          </a:p>
          <a:p>
            <a:r>
              <a:rPr lang="ru-RU" sz="1200" dirty="0" smtClean="0"/>
              <a:t>Андриянову Лилию 17.06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Посохину Елизавету 22.06.</a:t>
            </a:r>
            <a:endParaRPr lang="ru-RU" sz="1200" dirty="0" smtClean="0"/>
          </a:p>
          <a:p>
            <a:r>
              <a:rPr lang="ru-RU" sz="1200" dirty="0" err="1" smtClean="0"/>
              <a:t>Бадредтинова</a:t>
            </a:r>
            <a:r>
              <a:rPr lang="ru-RU" sz="1200" dirty="0" smtClean="0"/>
              <a:t> </a:t>
            </a:r>
            <a:r>
              <a:rPr lang="ru-RU" sz="1200" dirty="0" err="1" smtClean="0"/>
              <a:t>Ильназа</a:t>
            </a:r>
            <a:r>
              <a:rPr lang="ru-RU" sz="1200" dirty="0" smtClean="0"/>
              <a:t> 26.06.</a:t>
            </a:r>
          </a:p>
          <a:p>
            <a:r>
              <a:rPr lang="ru-RU" sz="1200" dirty="0" smtClean="0"/>
              <a:t>Петрову Марину 26.06.</a:t>
            </a:r>
          </a:p>
          <a:p>
            <a:endParaRPr lang="ru-RU" sz="800" dirty="0" smtClean="0"/>
          </a:p>
          <a:p>
            <a:r>
              <a:rPr lang="ru-RU" sz="1200" dirty="0" smtClean="0"/>
              <a:t>     </a:t>
            </a:r>
            <a:r>
              <a:rPr lang="ru-RU" sz="1200" b="1" u="sng" dirty="0" smtClean="0">
                <a:solidFill>
                  <a:srgbClr val="33CC33"/>
                </a:solidFill>
              </a:rPr>
              <a:t>Группа «Почемучки»</a:t>
            </a:r>
          </a:p>
          <a:p>
            <a:r>
              <a:rPr lang="ru-RU" sz="1200" dirty="0" err="1" smtClean="0"/>
              <a:t>Чухарева</a:t>
            </a:r>
            <a:r>
              <a:rPr lang="ru-RU" sz="1200" dirty="0" smtClean="0"/>
              <a:t> Кирилла 02.06.</a:t>
            </a:r>
          </a:p>
          <a:p>
            <a:r>
              <a:rPr lang="ru-RU" sz="1200" dirty="0" err="1"/>
              <a:t>Бурылина</a:t>
            </a:r>
            <a:r>
              <a:rPr lang="ru-RU" sz="1200" dirty="0"/>
              <a:t> Тимофея 06.06.</a:t>
            </a:r>
            <a:endParaRPr lang="ru-RU" sz="800" dirty="0"/>
          </a:p>
          <a:p>
            <a:r>
              <a:rPr lang="ru-RU" sz="1200" dirty="0" err="1" smtClean="0"/>
              <a:t>Шарипова</a:t>
            </a:r>
            <a:r>
              <a:rPr lang="ru-RU" sz="1200" dirty="0" smtClean="0"/>
              <a:t> </a:t>
            </a:r>
            <a:r>
              <a:rPr lang="ru-RU" sz="1200" dirty="0" err="1" smtClean="0"/>
              <a:t>Азамата</a:t>
            </a:r>
            <a:r>
              <a:rPr lang="ru-RU" sz="1200" dirty="0" smtClean="0"/>
              <a:t> 09.06.</a:t>
            </a:r>
          </a:p>
          <a:p>
            <a:pPr marL="265113"/>
            <a:r>
              <a:rPr lang="ru-RU" sz="1200" dirty="0" smtClean="0"/>
              <a:t>    </a:t>
            </a:r>
          </a:p>
          <a:p>
            <a:pPr marL="360363"/>
            <a:endParaRPr lang="ru-RU" sz="12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363" indent="-93663"/>
            <a:endParaRPr lang="ru-RU" sz="1200" dirty="0" smtClean="0">
              <a:solidFill>
                <a:schemeClr val="tx1"/>
              </a:solidFill>
            </a:endParaRPr>
          </a:p>
          <a:p>
            <a:pPr marL="360363" indent="-93663"/>
            <a:endParaRPr lang="ru-RU" sz="1200" dirty="0">
              <a:solidFill>
                <a:schemeClr val="tx1"/>
              </a:solidFill>
            </a:endParaRPr>
          </a:p>
          <a:p>
            <a:pPr marL="360363" indent="-93663"/>
            <a:endParaRPr lang="ru-RU" sz="1200" dirty="0" smtClean="0">
              <a:solidFill>
                <a:schemeClr val="tx1"/>
              </a:solidFill>
            </a:endParaRPr>
          </a:p>
          <a:p>
            <a:pPr marL="360363" indent="-93663"/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60363"/>
            <a:endParaRPr lang="ru-RU" sz="1200" dirty="0" smtClean="0"/>
          </a:p>
          <a:p>
            <a:pPr marL="360363"/>
            <a:endParaRPr lang="ru-RU" sz="1200" dirty="0"/>
          </a:p>
          <a:p>
            <a:pPr marL="360363"/>
            <a:endParaRPr lang="ru-RU" sz="1200" dirty="0" smtClean="0"/>
          </a:p>
          <a:p>
            <a:pPr marL="360363"/>
            <a:endParaRPr lang="ru-RU" sz="1200" dirty="0" smtClean="0">
              <a:ln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marL="360363"/>
            <a:endParaRPr lang="ru-RU" sz="1200" dirty="0">
              <a:ln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3841" y="481459"/>
            <a:ext cx="4729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именинники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Объект 7"/>
          <p:cNvSpPr txBox="1">
            <a:spLocks/>
          </p:cNvSpPr>
          <p:nvPr/>
        </p:nvSpPr>
        <p:spPr>
          <a:xfrm>
            <a:off x="332656" y="8925197"/>
            <a:ext cx="6211551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numCol="2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1905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00" dirty="0" smtClean="0"/>
              <a:t>  На</a:t>
            </a:r>
            <a:r>
              <a:rPr lang="ru-RU" sz="1100" dirty="0" smtClean="0"/>
              <a:t>д газетой работали:</a:t>
            </a:r>
          </a:p>
          <a:p>
            <a:pPr marL="180975" indent="1905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100" dirty="0" smtClean="0"/>
              <a:t>шеф -редактор – </a:t>
            </a:r>
            <a:r>
              <a:rPr lang="ru-RU" sz="1100" dirty="0" err="1" smtClean="0"/>
              <a:t>Чурманова</a:t>
            </a:r>
            <a:r>
              <a:rPr lang="ru-RU" sz="1100" dirty="0" smtClean="0"/>
              <a:t> Г.А.</a:t>
            </a:r>
          </a:p>
          <a:p>
            <a:pPr marL="180975" indent="1905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100" dirty="0" smtClean="0"/>
              <a:t>ответственный редактор – </a:t>
            </a:r>
            <a:r>
              <a:rPr lang="ru-RU" sz="1100" dirty="0" err="1" smtClean="0"/>
              <a:t>Комина</a:t>
            </a:r>
            <a:r>
              <a:rPr lang="ru-RU" sz="1100" dirty="0" smtClean="0"/>
              <a:t> А.А.</a:t>
            </a:r>
          </a:p>
          <a:p>
            <a:pPr marL="85725" indent="1905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100" dirty="0"/>
              <a:t>в</a:t>
            </a:r>
            <a:r>
              <a:rPr lang="ru-RU" sz="1100" dirty="0" smtClean="0"/>
              <a:t>ыпускающий редактор – </a:t>
            </a:r>
            <a:r>
              <a:rPr lang="ru-RU" sz="1100" dirty="0" err="1" smtClean="0"/>
              <a:t>Дубакова</a:t>
            </a:r>
            <a:r>
              <a:rPr lang="ru-RU" sz="1100" dirty="0" smtClean="0"/>
              <a:t> Е.В.</a:t>
            </a:r>
          </a:p>
          <a:p>
            <a:pPr marL="85725" indent="1905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</a:tabLst>
            </a:pPr>
            <a:r>
              <a:rPr lang="ru-RU" sz="1100" dirty="0" smtClean="0"/>
              <a:t>верстка и дизайн – </a:t>
            </a:r>
            <a:r>
              <a:rPr lang="ru-RU" sz="1100" dirty="0" err="1" smtClean="0"/>
              <a:t>Ужегова</a:t>
            </a:r>
            <a:r>
              <a:rPr lang="ru-RU" sz="1100" dirty="0" smtClean="0"/>
              <a:t> Т.В.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1425" y="7533355"/>
            <a:ext cx="3822043" cy="1379909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tabLst>
                <a:tab pos="361950" algn="l"/>
                <a:tab pos="447675" algn="l"/>
              </a:tabLst>
            </a:pPr>
            <a:r>
              <a:rPr lang="ru-RU" sz="1400" b="1" dirty="0" smtClean="0">
                <a:ln w="12700">
                  <a:solidFill>
                    <a:srgbClr val="DE4272"/>
                  </a:solidFill>
                  <a:prstDash val="solid"/>
                </a:ln>
                <a:solidFill>
                  <a:srgbClr val="DE427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Поздравляем сотрудников </a:t>
            </a:r>
          </a:p>
          <a:p>
            <a:pPr algn="ctr">
              <a:tabLst>
                <a:tab pos="361950" algn="l"/>
                <a:tab pos="447675" algn="l"/>
              </a:tabLst>
            </a:pPr>
            <a:r>
              <a:rPr lang="ru-RU" sz="1400" b="1" dirty="0" smtClean="0">
                <a:ln w="12700">
                  <a:solidFill>
                    <a:srgbClr val="DE4272"/>
                  </a:solidFill>
                  <a:prstDash val="solid"/>
                </a:ln>
                <a:solidFill>
                  <a:srgbClr val="DE427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детского сада:</a:t>
            </a:r>
            <a:endParaRPr lang="ru-RU" sz="1200" b="1" dirty="0">
              <a:ln w="12700">
                <a:solidFill>
                  <a:srgbClr val="DE4272"/>
                </a:solidFill>
                <a:prstDash val="solid"/>
              </a:ln>
              <a:solidFill>
                <a:srgbClr val="DE427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200" dirty="0"/>
          </a:p>
          <a:p>
            <a:r>
              <a:rPr lang="ru-RU" sz="1200" dirty="0" smtClean="0"/>
              <a:t>Тихонову Татьяну Викторовну 22.06.</a:t>
            </a:r>
            <a:endParaRPr lang="ru-RU" sz="1200" dirty="0"/>
          </a:p>
          <a:p>
            <a:r>
              <a:rPr lang="ru-RU" sz="1200" dirty="0" err="1" smtClean="0"/>
              <a:t>Дубакову</a:t>
            </a:r>
            <a:r>
              <a:rPr lang="ru-RU" sz="1200" dirty="0" smtClean="0"/>
              <a:t> Елену Владимировну 19.06.</a:t>
            </a:r>
            <a:endParaRPr lang="ru-RU" sz="1200" b="1" dirty="0" smtClean="0">
              <a:ln w="12700">
                <a:solidFill>
                  <a:srgbClr val="DE4272"/>
                </a:solidFill>
                <a:prstDash val="solid"/>
              </a:ln>
              <a:solidFill>
                <a:srgbClr val="DE427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200" b="1" dirty="0">
              <a:ln w="12700">
                <a:solidFill>
                  <a:srgbClr val="DE4272"/>
                </a:solidFill>
                <a:prstDash val="solid"/>
              </a:ln>
              <a:solidFill>
                <a:srgbClr val="DE427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200" b="1" dirty="0" smtClean="0">
              <a:ln w="12700">
                <a:solidFill>
                  <a:srgbClr val="DE4272"/>
                </a:solidFill>
                <a:prstDash val="solid"/>
              </a:ln>
              <a:solidFill>
                <a:srgbClr val="DE427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0968" y="1532665"/>
            <a:ext cx="2854397" cy="3096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С поздравленьями спешат </a:t>
            </a: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Сто букашек, лягушат, </a:t>
            </a: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Гномы, птички, пчелки, мушки, </a:t>
            </a: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Ребятишки и старушки. </a:t>
            </a: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Все подарочки несут, </a:t>
            </a: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Тебе песенки поют! </a:t>
            </a: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Будь хорошею девчонкой, </a:t>
            </a: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А не вредной старушонкой! </a:t>
            </a:r>
          </a:p>
          <a:p>
            <a:pPr algn="ctr"/>
            <a:r>
              <a:rPr lang="ru-RU" sz="1400" b="1" i="1" dirty="0" smtClean="0">
                <a:solidFill>
                  <a:srgbClr val="33CC33"/>
                </a:solidFill>
              </a:rPr>
              <a:t>Будь </a:t>
            </a:r>
            <a:r>
              <a:rPr lang="ru-RU" sz="1400" b="1" i="1" dirty="0">
                <a:solidFill>
                  <a:srgbClr val="33CC33"/>
                </a:solidFill>
              </a:rPr>
              <a:t>хорошим ты мальчишкой, </a:t>
            </a: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А не вредным шалунишкой</a:t>
            </a:r>
            <a:r>
              <a:rPr lang="ru-RU" sz="1400" b="1" i="1" dirty="0" smtClean="0">
                <a:solidFill>
                  <a:srgbClr val="33CC33"/>
                </a:solidFill>
              </a:rPr>
              <a:t>! </a:t>
            </a:r>
            <a:endParaRPr lang="ru-RU" sz="1400" b="1" i="1" dirty="0">
              <a:solidFill>
                <a:srgbClr val="33CC33"/>
              </a:solidFill>
            </a:endParaRP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Когда вырастешь большой, </a:t>
            </a:r>
          </a:p>
          <a:p>
            <a:pPr algn="ctr"/>
            <a:r>
              <a:rPr lang="ru-RU" sz="1400" b="1" i="1" dirty="0">
                <a:solidFill>
                  <a:srgbClr val="33CC33"/>
                </a:solidFill>
              </a:rPr>
              <a:t>Покоришь весь шар земной!</a:t>
            </a:r>
            <a:endParaRPr lang="ru-RU" sz="1400" b="1" i="1" dirty="0" smtClean="0">
              <a:solidFill>
                <a:srgbClr val="33CC33"/>
              </a:solidFill>
            </a:endParaRPr>
          </a:p>
        </p:txBody>
      </p:sp>
      <p:pic>
        <p:nvPicPr>
          <p:cNvPr id="2050" name="Picture 2" descr="C:\Users\1\Desktop\открытки\h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83" y="7655668"/>
            <a:ext cx="1273671" cy="12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1279566_html_180604e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29" y="4448944"/>
            <a:ext cx="2372313" cy="29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2060</Words>
  <Application>Microsoft Office PowerPoint</Application>
  <PresentationFormat>Лист A4 (210x297 мм)</PresentationFormat>
  <Paragraphs>185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           </vt:lpstr>
      <vt:lpstr>           </vt:lpstr>
      <vt:lpstr>           </vt:lpstr>
      <vt:lpstr>           </vt:lpstr>
      <vt:lpstr>Презентация PowerPoint</vt:lpstr>
      <vt:lpstr>         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118</cp:revision>
  <cp:lastPrinted>2016-02-05T08:03:13Z</cp:lastPrinted>
  <dcterms:created xsi:type="dcterms:W3CDTF">2016-01-19T12:15:33Z</dcterms:created>
  <dcterms:modified xsi:type="dcterms:W3CDTF">2016-08-04T14:09:38Z</dcterms:modified>
</cp:coreProperties>
</file>